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26" r:id="rId2"/>
    <p:sldId id="339" r:id="rId3"/>
    <p:sldId id="335" r:id="rId4"/>
    <p:sldId id="327" r:id="rId5"/>
    <p:sldId id="268" r:id="rId6"/>
    <p:sldId id="325" r:id="rId7"/>
    <p:sldId id="337" r:id="rId8"/>
    <p:sldId id="271" r:id="rId9"/>
    <p:sldId id="276" r:id="rId10"/>
    <p:sldId id="277" r:id="rId11"/>
    <p:sldId id="278" r:id="rId12"/>
    <p:sldId id="342" r:id="rId13"/>
    <p:sldId id="345" r:id="rId14"/>
    <p:sldId id="346" r:id="rId15"/>
    <p:sldId id="347" r:id="rId16"/>
    <p:sldId id="343" r:id="rId17"/>
    <p:sldId id="349" r:id="rId18"/>
    <p:sldId id="344" r:id="rId19"/>
    <p:sldId id="324" r:id="rId20"/>
    <p:sldId id="328" r:id="rId21"/>
    <p:sldId id="350" r:id="rId22"/>
  </p:sldIdLst>
  <p:sldSz cx="9144000" cy="6858000" type="screen4x3"/>
  <p:notesSz cx="6858000" cy="9144000"/>
  <p:defaultTextStyle>
    <a:defPPr>
      <a:defRPr lang="zh-TW"/>
    </a:defPPr>
    <a:lvl1pPr algn="l" rtl="0" fontAlgn="base">
      <a:spcBef>
        <a:spcPct val="0"/>
      </a:spcBef>
      <a:spcAft>
        <a:spcPct val="0"/>
      </a:spcAft>
      <a:defRPr kumimoji="1" sz="3600" b="1"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3600" b="1"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3600" b="1"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3600" b="1"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3600" b="1"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3600" b="1"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3600" b="1"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3600" b="1"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3600" b="1" kern="1200">
        <a:solidFill>
          <a:schemeClr val="tx1"/>
        </a:solidFill>
        <a:latin typeface="Times New Roman" pitchFamily="18" charset="0"/>
        <a:ea typeface="標楷體" pitchFamily="65"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8F0F6"/>
    <a:srgbClr val="FF66FF"/>
    <a:srgbClr val="FFFF66"/>
    <a:srgbClr val="FF0000"/>
    <a:srgbClr val="3399FF"/>
    <a:srgbClr val="CC3300"/>
    <a:srgbClr val="660066"/>
    <a:srgbClr val="FF99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31" d="100"/>
          <a:sy n="131" d="100"/>
        </p:scale>
        <p:origin x="-1914"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849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849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4279487-F277-415D-9313-8A789577A497}" type="slidenum">
              <a:rPr lang="en-US" altLang="zh-TW"/>
              <a:pPr/>
              <a:t>‹#›</a:t>
            </a:fld>
            <a:endParaRPr lang="en-US" altLang="zh-TW"/>
          </a:p>
        </p:txBody>
      </p:sp>
    </p:spTree>
    <p:extLst>
      <p:ext uri="{BB962C8B-B14F-4D97-AF65-F5344CB8AC3E}">
        <p14:creationId xmlns:p14="http://schemas.microsoft.com/office/powerpoint/2010/main" val="141019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9728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728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9728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DEC49B0-D9C0-4FDF-BAEE-1081DC416A13}" type="slidenum">
              <a:rPr lang="en-US" altLang="zh-TW"/>
              <a:pPr/>
              <a:t>‹#›</a:t>
            </a:fld>
            <a:endParaRPr lang="en-US" altLang="zh-TW"/>
          </a:p>
        </p:txBody>
      </p:sp>
    </p:spTree>
    <p:extLst>
      <p:ext uri="{BB962C8B-B14F-4D97-AF65-F5344CB8AC3E}">
        <p14:creationId xmlns:p14="http://schemas.microsoft.com/office/powerpoint/2010/main" val="3191983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fld id="{72384952-809F-4097-BD4F-C5D6B4EE7B39}"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lvl1pPr>
              <a:defRPr/>
            </a:lvl1pPr>
          </a:lstStyle>
          <a:p>
            <a:fld id="{1C39CF0E-EB0B-4347-9816-C9502ACD8D64}" type="slidenum">
              <a:rPr lang="en-US" altLang="zh-TW"/>
              <a:pPr/>
              <a:t>‹#›</a:t>
            </a:fld>
            <a:endParaRPr lang="en-US" altLang="zh-TW"/>
          </a:p>
        </p:txBody>
      </p:sp>
    </p:spTree>
    <p:extLst>
      <p:ext uri="{BB962C8B-B14F-4D97-AF65-F5344CB8AC3E}">
        <p14:creationId xmlns:p14="http://schemas.microsoft.com/office/powerpoint/2010/main" val="153151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87576863-147B-4360-81DA-C46596F19D81}"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lvl1pPr>
              <a:defRPr/>
            </a:lvl1pPr>
          </a:lstStyle>
          <a:p>
            <a:fld id="{33B5EF5D-343B-4A23-8E3F-FE8F5A377DB1}" type="slidenum">
              <a:rPr lang="en-US" altLang="zh-TW"/>
              <a:pPr/>
              <a:t>‹#›</a:t>
            </a:fld>
            <a:endParaRPr lang="en-US" altLang="zh-TW"/>
          </a:p>
        </p:txBody>
      </p:sp>
    </p:spTree>
    <p:extLst>
      <p:ext uri="{BB962C8B-B14F-4D97-AF65-F5344CB8AC3E}">
        <p14:creationId xmlns:p14="http://schemas.microsoft.com/office/powerpoint/2010/main" val="215019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B4723460-A244-4D6C-B835-F1470ADCDAAE}"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lvl1pPr>
              <a:defRPr/>
            </a:lvl1pPr>
          </a:lstStyle>
          <a:p>
            <a:fld id="{BB9F284C-2C02-4C67-BDDB-F6571A2D469A}" type="slidenum">
              <a:rPr lang="en-US" altLang="zh-TW"/>
              <a:pPr/>
              <a:t>‹#›</a:t>
            </a:fld>
            <a:endParaRPr lang="en-US" altLang="zh-TW"/>
          </a:p>
        </p:txBody>
      </p:sp>
    </p:spTree>
    <p:extLst>
      <p:ext uri="{BB962C8B-B14F-4D97-AF65-F5344CB8AC3E}">
        <p14:creationId xmlns:p14="http://schemas.microsoft.com/office/powerpoint/2010/main" val="263924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61F87F58-6A2A-492C-81E8-31E04645E601}" type="datetime1">
              <a:rPr lang="zh-TW" altLang="en-US" smtClean="0"/>
              <a:t>2021/10/14</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smtClean="0"/>
              <a:t>危機與應變</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188FE92-052E-4232-A2D0-345B5DB68ABD}" type="slidenum">
              <a:rPr lang="en-US" altLang="zh-TW"/>
              <a:pPr>
                <a:defRPr/>
              </a:pPr>
              <a:t>‹#›</a:t>
            </a:fld>
            <a:endParaRPr lang="en-US" altLang="zh-TW"/>
          </a:p>
        </p:txBody>
      </p:sp>
    </p:spTree>
    <p:extLst>
      <p:ext uri="{BB962C8B-B14F-4D97-AF65-F5344CB8AC3E}">
        <p14:creationId xmlns:p14="http://schemas.microsoft.com/office/powerpoint/2010/main" val="225167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67ACF3A6-AFC4-4BFD-8504-B833F5511BCD}"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lvl1pPr>
              <a:defRPr/>
            </a:lvl1pPr>
          </a:lstStyle>
          <a:p>
            <a:fld id="{31AA3F5B-A174-475E-9297-501CC17DCDDB}" type="slidenum">
              <a:rPr lang="en-US" altLang="zh-TW"/>
              <a:pPr/>
              <a:t>‹#›</a:t>
            </a:fld>
            <a:endParaRPr lang="en-US" altLang="zh-TW"/>
          </a:p>
        </p:txBody>
      </p:sp>
    </p:spTree>
    <p:extLst>
      <p:ext uri="{BB962C8B-B14F-4D97-AF65-F5344CB8AC3E}">
        <p14:creationId xmlns:p14="http://schemas.microsoft.com/office/powerpoint/2010/main" val="41792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fld id="{CC408CCB-5D93-4DA2-8D2F-C295E7E1DB75}"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lvl1pPr>
              <a:defRPr/>
            </a:lvl1pPr>
          </a:lstStyle>
          <a:p>
            <a:fld id="{3A9ABB31-9CBB-4489-B2D5-7975FC0E7BFA}" type="slidenum">
              <a:rPr lang="en-US" altLang="zh-TW"/>
              <a:pPr/>
              <a:t>‹#›</a:t>
            </a:fld>
            <a:endParaRPr lang="en-US" altLang="zh-TW"/>
          </a:p>
        </p:txBody>
      </p:sp>
    </p:spTree>
    <p:extLst>
      <p:ext uri="{BB962C8B-B14F-4D97-AF65-F5344CB8AC3E}">
        <p14:creationId xmlns:p14="http://schemas.microsoft.com/office/powerpoint/2010/main" val="247916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fld id="{FBDC238B-4492-4DBB-B69A-1A17DF733DD6}" type="datetime1">
              <a:rPr lang="zh-TW" altLang="en-US" smtClean="0"/>
              <a:t>2021/10/14</a:t>
            </a:fld>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7" name="投影片編號版面配置區 6"/>
          <p:cNvSpPr>
            <a:spLocks noGrp="1"/>
          </p:cNvSpPr>
          <p:nvPr>
            <p:ph type="sldNum" sz="quarter" idx="12"/>
          </p:nvPr>
        </p:nvSpPr>
        <p:spPr/>
        <p:txBody>
          <a:bodyPr/>
          <a:lstStyle>
            <a:lvl1pPr>
              <a:defRPr/>
            </a:lvl1pPr>
          </a:lstStyle>
          <a:p>
            <a:fld id="{FC41D39C-BCA4-49B4-B813-7CFA8B7AF9B8}" type="slidenum">
              <a:rPr lang="en-US" altLang="zh-TW"/>
              <a:pPr/>
              <a:t>‹#›</a:t>
            </a:fld>
            <a:endParaRPr lang="en-US" altLang="zh-TW"/>
          </a:p>
        </p:txBody>
      </p:sp>
    </p:spTree>
    <p:extLst>
      <p:ext uri="{BB962C8B-B14F-4D97-AF65-F5344CB8AC3E}">
        <p14:creationId xmlns:p14="http://schemas.microsoft.com/office/powerpoint/2010/main" val="183779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fld id="{2D6D9B9E-41D7-48C3-9CC7-25FEA8165E55}" type="datetime1">
              <a:rPr lang="zh-TW" altLang="en-US" smtClean="0"/>
              <a:t>2021/10/14</a:t>
            </a:fld>
            <a:endParaRPr lang="en-US" altLang="zh-TW"/>
          </a:p>
        </p:txBody>
      </p:sp>
      <p:sp>
        <p:nvSpPr>
          <p:cNvPr id="8" name="頁尾版面配置區 7"/>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9" name="投影片編號版面配置區 8"/>
          <p:cNvSpPr>
            <a:spLocks noGrp="1"/>
          </p:cNvSpPr>
          <p:nvPr>
            <p:ph type="sldNum" sz="quarter" idx="12"/>
          </p:nvPr>
        </p:nvSpPr>
        <p:spPr/>
        <p:txBody>
          <a:bodyPr/>
          <a:lstStyle>
            <a:lvl1pPr>
              <a:defRPr/>
            </a:lvl1pPr>
          </a:lstStyle>
          <a:p>
            <a:fld id="{F4100A8C-A17A-4908-A0B4-A0C3394A306D}" type="slidenum">
              <a:rPr lang="en-US" altLang="zh-TW"/>
              <a:pPr/>
              <a:t>‹#›</a:t>
            </a:fld>
            <a:endParaRPr lang="en-US" altLang="zh-TW"/>
          </a:p>
        </p:txBody>
      </p:sp>
    </p:spTree>
    <p:extLst>
      <p:ext uri="{BB962C8B-B14F-4D97-AF65-F5344CB8AC3E}">
        <p14:creationId xmlns:p14="http://schemas.microsoft.com/office/powerpoint/2010/main" val="243505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fld id="{C993274A-FCE0-4711-8921-B73D380B0A7F}" type="datetime1">
              <a:rPr lang="zh-TW" altLang="en-US" smtClean="0"/>
              <a:t>2021/10/14</a:t>
            </a:fld>
            <a:endParaRPr lang="en-US" altLang="zh-TW"/>
          </a:p>
        </p:txBody>
      </p:sp>
      <p:sp>
        <p:nvSpPr>
          <p:cNvPr id="4" name="頁尾版面配置區 3"/>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5" name="投影片編號版面配置區 4"/>
          <p:cNvSpPr>
            <a:spLocks noGrp="1"/>
          </p:cNvSpPr>
          <p:nvPr>
            <p:ph type="sldNum" sz="quarter" idx="12"/>
          </p:nvPr>
        </p:nvSpPr>
        <p:spPr/>
        <p:txBody>
          <a:bodyPr/>
          <a:lstStyle>
            <a:lvl1pPr>
              <a:defRPr/>
            </a:lvl1pPr>
          </a:lstStyle>
          <a:p>
            <a:fld id="{8AE7FC86-C447-4BAA-9707-467946F8FB4F}" type="slidenum">
              <a:rPr lang="en-US" altLang="zh-TW"/>
              <a:pPr/>
              <a:t>‹#›</a:t>
            </a:fld>
            <a:endParaRPr lang="en-US" altLang="zh-TW"/>
          </a:p>
        </p:txBody>
      </p:sp>
    </p:spTree>
    <p:extLst>
      <p:ext uri="{BB962C8B-B14F-4D97-AF65-F5344CB8AC3E}">
        <p14:creationId xmlns:p14="http://schemas.microsoft.com/office/powerpoint/2010/main" val="207011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5AFCA90D-7390-4D35-891B-68A72B9C817F}" type="datetime1">
              <a:rPr lang="zh-TW" altLang="en-US" smtClean="0"/>
              <a:t>2021/10/14</a:t>
            </a:fld>
            <a:endParaRPr lang="en-US" altLang="zh-TW"/>
          </a:p>
        </p:txBody>
      </p:sp>
      <p:sp>
        <p:nvSpPr>
          <p:cNvPr id="3" name="頁尾版面配置區 2"/>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4" name="投影片編號版面配置區 3"/>
          <p:cNvSpPr>
            <a:spLocks noGrp="1"/>
          </p:cNvSpPr>
          <p:nvPr>
            <p:ph type="sldNum" sz="quarter" idx="12"/>
          </p:nvPr>
        </p:nvSpPr>
        <p:spPr/>
        <p:txBody>
          <a:bodyPr/>
          <a:lstStyle>
            <a:lvl1pPr>
              <a:defRPr/>
            </a:lvl1pPr>
          </a:lstStyle>
          <a:p>
            <a:fld id="{B9E717AF-B144-4C0C-89F7-CA7FC7CA6E54}" type="slidenum">
              <a:rPr lang="en-US" altLang="zh-TW"/>
              <a:pPr/>
              <a:t>‹#›</a:t>
            </a:fld>
            <a:endParaRPr lang="en-US" altLang="zh-TW"/>
          </a:p>
        </p:txBody>
      </p:sp>
    </p:spTree>
    <p:extLst>
      <p:ext uri="{BB962C8B-B14F-4D97-AF65-F5344CB8AC3E}">
        <p14:creationId xmlns:p14="http://schemas.microsoft.com/office/powerpoint/2010/main" val="264711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399DC2CB-C845-4CC5-BCD9-CE790FE0CADC}" type="datetime1">
              <a:rPr lang="zh-TW" altLang="en-US" smtClean="0"/>
              <a:t>2021/10/14</a:t>
            </a:fld>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7" name="投影片編號版面配置區 6"/>
          <p:cNvSpPr>
            <a:spLocks noGrp="1"/>
          </p:cNvSpPr>
          <p:nvPr>
            <p:ph type="sldNum" sz="quarter" idx="12"/>
          </p:nvPr>
        </p:nvSpPr>
        <p:spPr/>
        <p:txBody>
          <a:bodyPr/>
          <a:lstStyle>
            <a:lvl1pPr>
              <a:defRPr/>
            </a:lvl1pPr>
          </a:lstStyle>
          <a:p>
            <a:fld id="{26B8B8AD-E451-46C4-BC03-76A9A1652FA5}" type="slidenum">
              <a:rPr lang="en-US" altLang="zh-TW"/>
              <a:pPr/>
              <a:t>‹#›</a:t>
            </a:fld>
            <a:endParaRPr lang="en-US" altLang="zh-TW"/>
          </a:p>
        </p:txBody>
      </p:sp>
    </p:spTree>
    <p:extLst>
      <p:ext uri="{BB962C8B-B14F-4D97-AF65-F5344CB8AC3E}">
        <p14:creationId xmlns:p14="http://schemas.microsoft.com/office/powerpoint/2010/main" val="53286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CBDBE7F8-B051-4A4E-ABCB-B76BF27D1E7D}" type="datetime1">
              <a:rPr lang="zh-TW" altLang="en-US" smtClean="0"/>
              <a:t>2021/10/14</a:t>
            </a:fld>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危機與應變</a:t>
            </a:r>
            <a:endParaRPr lang="en-US" altLang="zh-TW"/>
          </a:p>
        </p:txBody>
      </p:sp>
      <p:sp>
        <p:nvSpPr>
          <p:cNvPr id="7" name="投影片編號版面配置區 6"/>
          <p:cNvSpPr>
            <a:spLocks noGrp="1"/>
          </p:cNvSpPr>
          <p:nvPr>
            <p:ph type="sldNum" sz="quarter" idx="12"/>
          </p:nvPr>
        </p:nvSpPr>
        <p:spPr/>
        <p:txBody>
          <a:bodyPr/>
          <a:lstStyle>
            <a:lvl1pPr>
              <a:defRPr/>
            </a:lvl1pPr>
          </a:lstStyle>
          <a:p>
            <a:fld id="{D154B1B7-DA7E-4A03-A857-4945E4391C02}" type="slidenum">
              <a:rPr lang="en-US" altLang="zh-TW"/>
              <a:pPr/>
              <a:t>‹#›</a:t>
            </a:fld>
            <a:endParaRPr lang="en-US" altLang="zh-TW"/>
          </a:p>
        </p:txBody>
      </p:sp>
    </p:spTree>
    <p:extLst>
      <p:ext uri="{BB962C8B-B14F-4D97-AF65-F5344CB8AC3E}">
        <p14:creationId xmlns:p14="http://schemas.microsoft.com/office/powerpoint/2010/main" val="415237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635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mj-ea"/>
              </a:defRPr>
            </a:lvl1pPr>
          </a:lstStyle>
          <a:p>
            <a:fld id="{862B2B11-91EF-4C29-A67D-E46AC3D783C2}" type="datetime1">
              <a:rPr lang="zh-TW" altLang="en-US" smtClean="0"/>
              <a:t>2021/10/14</a:t>
            </a:fld>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mj-ea"/>
              </a:defRPr>
            </a:lvl1pPr>
          </a:lstStyle>
          <a:p>
            <a:r>
              <a:rPr lang="zh-TW" altLang="en-US" smtClean="0"/>
              <a:t>危機與應變</a:t>
            </a: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mj-ea"/>
              </a:defRPr>
            </a:lvl1pPr>
          </a:lstStyle>
          <a:p>
            <a:fld id="{1052C8C8-27BF-44EF-8B41-59381039E73A}" type="slidenum">
              <a:rPr lang="en-US" altLang="zh-TW"/>
              <a:pPr/>
              <a:t>‹#›</a:t>
            </a:fld>
            <a:endParaRPr lang="en-US" altLang="zh-TW"/>
          </a:p>
        </p:txBody>
      </p:sp>
      <p:sp>
        <p:nvSpPr>
          <p:cNvPr id="1031" name="Rectangle 7"/>
          <p:cNvSpPr>
            <a:spLocks noChangeArrowheads="1"/>
          </p:cNvSpPr>
          <p:nvPr userDrawn="1"/>
        </p:nvSpPr>
        <p:spPr bwMode="auto">
          <a:xfrm>
            <a:off x="3429000" y="6248400"/>
            <a:ext cx="2514600" cy="3810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1600" b="0">
              <a:ea typeface="新細明體" charset="-12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fontAlgn="base">
        <a:spcBef>
          <a:spcPct val="0"/>
        </a:spcBef>
        <a:spcAft>
          <a:spcPct val="0"/>
        </a:spcAft>
        <a:defRPr kumimoji="1" sz="4400" b="1">
          <a:solidFill>
            <a:schemeClr val="tx2"/>
          </a:solidFill>
          <a:latin typeface="+mj-lt"/>
          <a:ea typeface="+mj-ea"/>
          <a:cs typeface="+mj-cs"/>
        </a:defRPr>
      </a:lvl1pPr>
      <a:lvl2pPr algn="ctr" rtl="0" fontAlgn="base">
        <a:spcBef>
          <a:spcPct val="0"/>
        </a:spcBef>
        <a:spcAft>
          <a:spcPct val="0"/>
        </a:spcAft>
        <a:defRPr kumimoji="1" sz="4400" b="1">
          <a:solidFill>
            <a:schemeClr val="tx2"/>
          </a:solidFill>
          <a:latin typeface="Times New Roman" pitchFamily="18" charset="0"/>
          <a:ea typeface="新細明體" charset="-120"/>
        </a:defRPr>
      </a:lvl2pPr>
      <a:lvl3pPr algn="ctr" rtl="0" fontAlgn="base">
        <a:spcBef>
          <a:spcPct val="0"/>
        </a:spcBef>
        <a:spcAft>
          <a:spcPct val="0"/>
        </a:spcAft>
        <a:defRPr kumimoji="1" sz="4400" b="1">
          <a:solidFill>
            <a:schemeClr val="tx2"/>
          </a:solidFill>
          <a:latin typeface="Times New Roman" pitchFamily="18" charset="0"/>
          <a:ea typeface="新細明體" charset="-120"/>
        </a:defRPr>
      </a:lvl3pPr>
      <a:lvl4pPr algn="ctr" rtl="0" fontAlgn="base">
        <a:spcBef>
          <a:spcPct val="0"/>
        </a:spcBef>
        <a:spcAft>
          <a:spcPct val="0"/>
        </a:spcAft>
        <a:defRPr kumimoji="1" sz="4400" b="1">
          <a:solidFill>
            <a:schemeClr val="tx2"/>
          </a:solidFill>
          <a:latin typeface="Times New Roman" pitchFamily="18" charset="0"/>
          <a:ea typeface="新細明體" charset="-120"/>
        </a:defRPr>
      </a:lvl4pPr>
      <a:lvl5pPr algn="ctr" rtl="0" fontAlgn="base">
        <a:spcBef>
          <a:spcPct val="0"/>
        </a:spcBef>
        <a:spcAft>
          <a:spcPct val="0"/>
        </a:spcAft>
        <a:defRPr kumimoji="1" sz="4400" b="1">
          <a:solidFill>
            <a:schemeClr val="tx2"/>
          </a:solidFill>
          <a:latin typeface="Times New Roman" pitchFamily="18" charset="0"/>
          <a:ea typeface="新細明體" charset="-120"/>
        </a:defRPr>
      </a:lvl5pPr>
      <a:lvl6pPr marL="457200" algn="ctr" rtl="0" fontAlgn="base">
        <a:spcBef>
          <a:spcPct val="0"/>
        </a:spcBef>
        <a:spcAft>
          <a:spcPct val="0"/>
        </a:spcAft>
        <a:defRPr kumimoji="1" sz="4400" b="1">
          <a:solidFill>
            <a:schemeClr val="tx2"/>
          </a:solidFill>
          <a:latin typeface="Times New Roman" pitchFamily="18" charset="0"/>
          <a:ea typeface="新細明體" charset="-120"/>
        </a:defRPr>
      </a:lvl6pPr>
      <a:lvl7pPr marL="914400" algn="ctr" rtl="0" fontAlgn="base">
        <a:spcBef>
          <a:spcPct val="0"/>
        </a:spcBef>
        <a:spcAft>
          <a:spcPct val="0"/>
        </a:spcAft>
        <a:defRPr kumimoji="1" sz="4400" b="1">
          <a:solidFill>
            <a:schemeClr val="tx2"/>
          </a:solidFill>
          <a:latin typeface="Times New Roman" pitchFamily="18" charset="0"/>
          <a:ea typeface="新細明體" charset="-120"/>
        </a:defRPr>
      </a:lvl7pPr>
      <a:lvl8pPr marL="1371600" algn="ctr" rtl="0" fontAlgn="base">
        <a:spcBef>
          <a:spcPct val="0"/>
        </a:spcBef>
        <a:spcAft>
          <a:spcPct val="0"/>
        </a:spcAft>
        <a:defRPr kumimoji="1" sz="4400" b="1">
          <a:solidFill>
            <a:schemeClr val="tx2"/>
          </a:solidFill>
          <a:latin typeface="Times New Roman" pitchFamily="18" charset="0"/>
          <a:ea typeface="新細明體" charset="-120"/>
        </a:defRPr>
      </a:lvl8pPr>
      <a:lvl9pPr marL="1828800" algn="ctr" rtl="0" fontAlgn="base">
        <a:spcBef>
          <a:spcPct val="0"/>
        </a:spcBef>
        <a:spcAft>
          <a:spcPct val="0"/>
        </a:spcAft>
        <a:defRPr kumimoji="1" sz="4400" b="1">
          <a:solidFill>
            <a:schemeClr val="tx2"/>
          </a:solidFill>
          <a:latin typeface="Times New Roman" pitchFamily="18" charset="0"/>
          <a:ea typeface="新細明體" charset="-120"/>
        </a:defRPr>
      </a:lvl9pPr>
    </p:titleStyle>
    <p:bodyStyle>
      <a:lvl1pPr marL="342900" indent="-342900" algn="l" rtl="0" fontAlgn="base">
        <a:spcBef>
          <a:spcPct val="20000"/>
        </a:spcBef>
        <a:spcAft>
          <a:spcPct val="0"/>
        </a:spcAft>
        <a:buClr>
          <a:srgbClr val="660066"/>
        </a:buClr>
        <a:buFont typeface="Monotype Sorts" pitchFamily="2" charset="2"/>
        <a:buChar char="o"/>
        <a:defRPr kumimoji="1" sz="3200" b="1">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Monotype Sorts" pitchFamily="2" charset="2"/>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disasterhero.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332BAC3D-0144-405E-A3FB-87DA20BE737C}" type="datetime1">
              <a:rPr lang="zh-TW" altLang="en-US" smtClean="0"/>
              <a:t>2021/10/14</a:t>
            </a:fld>
            <a:endParaRPr lang="en-US" altLang="zh-TW"/>
          </a:p>
        </p:txBody>
      </p:sp>
      <p:sp>
        <p:nvSpPr>
          <p:cNvPr id="6" name="頁尾版面配置區 4"/>
          <p:cNvSpPr>
            <a:spLocks noGrp="1"/>
          </p:cNvSpPr>
          <p:nvPr>
            <p:ph type="ftr" sz="quarter" idx="11"/>
          </p:nvPr>
        </p:nvSpPr>
        <p:spPr/>
        <p:txBody>
          <a:bodyPr/>
          <a:lstStyle/>
          <a:p>
            <a:r>
              <a:rPr lang="zh-TW" altLang="en-US" smtClean="0"/>
              <a:t>危機與應變</a:t>
            </a:r>
            <a:endParaRPr lang="en-US" altLang="zh-TW"/>
          </a:p>
        </p:txBody>
      </p:sp>
      <p:sp>
        <p:nvSpPr>
          <p:cNvPr id="7" name="投影片編號版面配置區 5"/>
          <p:cNvSpPr>
            <a:spLocks noGrp="1"/>
          </p:cNvSpPr>
          <p:nvPr>
            <p:ph type="sldNum" sz="quarter" idx="12"/>
          </p:nvPr>
        </p:nvSpPr>
        <p:spPr/>
        <p:txBody>
          <a:bodyPr/>
          <a:lstStyle/>
          <a:p>
            <a:fld id="{21D06BF2-F097-4275-B805-98299DA7F17E}" type="slidenum">
              <a:rPr lang="en-US" altLang="zh-TW"/>
              <a:pPr/>
              <a:t>1</a:t>
            </a:fld>
            <a:endParaRPr lang="en-US" altLang="zh-TW"/>
          </a:p>
        </p:txBody>
      </p:sp>
      <p:sp>
        <p:nvSpPr>
          <p:cNvPr id="99330" name="Rectangle 2"/>
          <p:cNvSpPr>
            <a:spLocks noGrp="1" noChangeArrowheads="1"/>
          </p:cNvSpPr>
          <p:nvPr>
            <p:ph type="body" idx="1"/>
          </p:nvPr>
        </p:nvSpPr>
        <p:spPr>
          <a:xfrm>
            <a:off x="1115616" y="4077072"/>
            <a:ext cx="6934200" cy="2152573"/>
          </a:xfrm>
          <a:solidFill>
            <a:srgbClr val="FFFF66"/>
          </a:solidFill>
        </p:spPr>
        <p:txBody>
          <a:bodyPr/>
          <a:lstStyle/>
          <a:p>
            <a:pPr algn="ctr">
              <a:lnSpc>
                <a:spcPct val="90000"/>
              </a:lnSpc>
              <a:buFont typeface="Monotype Sorts" pitchFamily="2" charset="2"/>
              <a:buNone/>
            </a:pPr>
            <a:r>
              <a:rPr lang="zh-TW" altLang="en-US" sz="3600" dirty="0">
                <a:solidFill>
                  <a:srgbClr val="FF0000"/>
                </a:solidFill>
                <a:latin typeface="標楷體" pitchFamily="65" charset="-120"/>
              </a:rPr>
              <a:t>報告人：唐雲明 博士</a:t>
            </a:r>
          </a:p>
          <a:p>
            <a:pPr algn="ctr">
              <a:lnSpc>
                <a:spcPct val="90000"/>
              </a:lnSpc>
              <a:buNone/>
            </a:pPr>
            <a:r>
              <a:rPr lang="zh-TW" altLang="en-US" sz="2400" b="0" dirty="0">
                <a:latin typeface="+mn-ea"/>
              </a:rPr>
              <a:t>亞太消防工程師學會理事長</a:t>
            </a:r>
            <a:endParaRPr lang="en-US" altLang="zh-TW" sz="2400" b="0" dirty="0">
              <a:latin typeface="+mn-ea"/>
            </a:endParaRPr>
          </a:p>
          <a:p>
            <a:pPr algn="ctr">
              <a:lnSpc>
                <a:spcPct val="90000"/>
              </a:lnSpc>
              <a:buNone/>
            </a:pPr>
            <a:r>
              <a:rPr lang="zh-TW" altLang="en-US" sz="2400" b="0" dirty="0">
                <a:latin typeface="+mn-ea"/>
              </a:rPr>
              <a:t>中央警察大學消防系前主任</a:t>
            </a:r>
          </a:p>
          <a:p>
            <a:pPr algn="ctr">
              <a:lnSpc>
                <a:spcPct val="90000"/>
              </a:lnSpc>
              <a:buNone/>
            </a:pPr>
            <a:r>
              <a:rPr lang="zh-TW" altLang="en-US" sz="2400" b="0" dirty="0">
                <a:latin typeface="+mn-ea"/>
              </a:rPr>
              <a:t>台中縣政府消防局前局長</a:t>
            </a:r>
            <a:endParaRPr lang="en-US" altLang="zh-TW" sz="2400" b="0" dirty="0">
              <a:latin typeface="+mn-ea"/>
            </a:endParaRPr>
          </a:p>
          <a:p>
            <a:pPr algn="ctr">
              <a:lnSpc>
                <a:spcPct val="90000"/>
              </a:lnSpc>
              <a:buNone/>
            </a:pPr>
            <a:r>
              <a:rPr lang="zh-TW" altLang="en-US" sz="2400" b="0" dirty="0">
                <a:solidFill>
                  <a:schemeClr val="accent2"/>
                </a:solidFill>
                <a:latin typeface="+mn-ea"/>
              </a:rPr>
              <a:t>銘傳大學犯罪防治系副教授</a:t>
            </a:r>
            <a:endParaRPr lang="en-US" altLang="zh-TW" sz="2800" b="0" dirty="0">
              <a:latin typeface="+mn-ea"/>
            </a:endParaRPr>
          </a:p>
        </p:txBody>
      </p:sp>
      <p:sp>
        <p:nvSpPr>
          <p:cNvPr id="99331" name="WordArt 3"/>
          <p:cNvSpPr>
            <a:spLocks noChangeArrowheads="1" noChangeShapeType="1" noTextEdit="1"/>
          </p:cNvSpPr>
          <p:nvPr/>
        </p:nvSpPr>
        <p:spPr bwMode="auto">
          <a:xfrm>
            <a:off x="1524000" y="620688"/>
            <a:ext cx="6248400" cy="1520850"/>
          </a:xfrm>
          <a:prstGeom prst="rect">
            <a:avLst/>
          </a:prstGeom>
        </p:spPr>
        <p:txBody>
          <a:bodyPr wrap="none" fromWordArt="1">
            <a:prstTxWarp prst="textCanUp">
              <a:avLst>
                <a:gd name="adj" fmla="val 66667"/>
              </a:avLst>
            </a:prstTxWarp>
          </a:bodyPr>
          <a:lstStyle/>
          <a:p>
            <a:pPr algn="ctr"/>
            <a:r>
              <a:rPr lang="zh-TW" altLang="en-US" kern="10" dirty="0">
                <a:ln w="9525">
                  <a:solidFill>
                    <a:schemeClr val="accent2"/>
                  </a:solidFill>
                  <a:round/>
                  <a:headEnd/>
                  <a:tailEnd/>
                </a:ln>
                <a:gradFill rotWithShape="0">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5400000" scaled="1"/>
                </a:gradFill>
                <a:effectLst>
                  <a:outerShdw dist="53882" dir="2700000" algn="ctr" rotWithShape="0">
                    <a:srgbClr val="C0C0C0"/>
                  </a:outerShdw>
                </a:effectLst>
                <a:latin typeface="標楷體"/>
                <a:ea typeface="標楷體"/>
              </a:rPr>
              <a:t>談危機與應變</a:t>
            </a:r>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b="21891"/>
          <a:stretch/>
        </p:blipFill>
        <p:spPr>
          <a:xfrm>
            <a:off x="3542980" y="1700808"/>
            <a:ext cx="2213685" cy="23119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E3ADA48A-10ED-4FF2-BA6D-28C1AACA9EDF}"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p>
            <a:fld id="{787765F8-78D7-4657-9978-60E349C0803C}" type="slidenum">
              <a:rPr lang="en-US" altLang="zh-TW"/>
              <a:pPr/>
              <a:t>10</a:t>
            </a:fld>
            <a:endParaRPr lang="en-US" altLang="zh-TW"/>
          </a:p>
        </p:txBody>
      </p:sp>
      <p:sp>
        <p:nvSpPr>
          <p:cNvPr id="29698" name="Rectangle 2"/>
          <p:cNvSpPr>
            <a:spLocks noGrp="1" noChangeArrowheads="1"/>
          </p:cNvSpPr>
          <p:nvPr>
            <p:ph type="title"/>
          </p:nvPr>
        </p:nvSpPr>
        <p:spPr>
          <a:solidFill>
            <a:schemeClr val="accent6">
              <a:lumMod val="20000"/>
              <a:lumOff val="80000"/>
            </a:schemeClr>
          </a:solidFill>
          <a:ln/>
        </p:spPr>
        <p:txBody>
          <a:bodyPr/>
          <a:lstStyle/>
          <a:p>
            <a:r>
              <a:rPr lang="zh-TW" altLang="en-US" dirty="0">
                <a:solidFill>
                  <a:srgbClr val="FF0000"/>
                </a:solidFill>
                <a:ea typeface="細明體" pitchFamily="49" charset="-120"/>
              </a:rPr>
              <a:t>隔離危機</a:t>
            </a:r>
            <a:endParaRPr lang="zh-TW" altLang="en-US" sz="3600" dirty="0">
              <a:solidFill>
                <a:schemeClr val="accent2"/>
              </a:solidFill>
            </a:endParaRPr>
          </a:p>
        </p:txBody>
      </p:sp>
      <p:sp>
        <p:nvSpPr>
          <p:cNvPr id="29699" name="Rectangle 3"/>
          <p:cNvSpPr>
            <a:spLocks noGrp="1" noChangeArrowheads="1"/>
          </p:cNvSpPr>
          <p:nvPr>
            <p:ph type="body" idx="1"/>
          </p:nvPr>
        </p:nvSpPr>
        <p:spPr>
          <a:xfrm>
            <a:off x="683568" y="1752599"/>
            <a:ext cx="7772400" cy="3886200"/>
          </a:xfrm>
          <a:solidFill>
            <a:srgbClr val="FFFF66"/>
          </a:solidFill>
        </p:spPr>
        <p:txBody>
          <a:bodyPr/>
          <a:lstStyle/>
          <a:p>
            <a:pPr>
              <a:lnSpc>
                <a:spcPct val="90000"/>
              </a:lnSpc>
            </a:pPr>
            <a:r>
              <a:rPr lang="zh-TW" altLang="en-US" dirty="0">
                <a:solidFill>
                  <a:schemeClr val="accent2"/>
                </a:solidFill>
              </a:rPr>
              <a:t>即時應變</a:t>
            </a:r>
            <a:r>
              <a:rPr lang="zh-TW" altLang="en-US" dirty="0">
                <a:solidFill>
                  <a:schemeClr val="accent2"/>
                </a:solidFill>
                <a:latin typeface="標楷體" pitchFamily="65" charset="-120"/>
              </a:rPr>
              <a:t>，啟動隔離措施</a:t>
            </a:r>
            <a:br>
              <a:rPr lang="zh-TW" altLang="en-US" dirty="0">
                <a:solidFill>
                  <a:schemeClr val="accent2"/>
                </a:solidFill>
                <a:latin typeface="標楷體" pitchFamily="65" charset="-120"/>
              </a:rPr>
            </a:br>
            <a:r>
              <a:rPr lang="zh-TW" altLang="en-US" dirty="0">
                <a:latin typeface="標楷體" pitchFamily="65" charset="-120"/>
              </a:rPr>
              <a:t>事先有計畫</a:t>
            </a:r>
            <a:r>
              <a:rPr lang="zh-TW" altLang="en-US" sz="4000" dirty="0">
                <a:latin typeface="標楷體" pitchFamily="65" charset="-120"/>
              </a:rPr>
              <a:t>，</a:t>
            </a:r>
            <a:r>
              <a:rPr lang="zh-TW" altLang="en-US" dirty="0">
                <a:latin typeface="標楷體" pitchFamily="65" charset="-120"/>
              </a:rPr>
              <a:t>分工清楚</a:t>
            </a:r>
          </a:p>
          <a:p>
            <a:pPr>
              <a:lnSpc>
                <a:spcPct val="90000"/>
              </a:lnSpc>
            </a:pPr>
            <a:r>
              <a:rPr lang="zh-TW" altLang="en-US" dirty="0">
                <a:solidFill>
                  <a:schemeClr val="accent2"/>
                </a:solidFill>
                <a:latin typeface="標楷體" pitchFamily="65" charset="-120"/>
              </a:rPr>
              <a:t>健全代理人制度：</a:t>
            </a:r>
            <a:br>
              <a:rPr lang="zh-TW" altLang="en-US" dirty="0">
                <a:solidFill>
                  <a:schemeClr val="accent2"/>
                </a:solidFill>
                <a:latin typeface="標楷體" pitchFamily="65" charset="-120"/>
              </a:rPr>
            </a:br>
            <a:r>
              <a:rPr lang="zh-TW" altLang="en-US" dirty="0">
                <a:latin typeface="標楷體" pitchFamily="65" charset="-120"/>
              </a:rPr>
              <a:t>讓相關人員專心處理危機</a:t>
            </a:r>
          </a:p>
          <a:p>
            <a:pPr>
              <a:lnSpc>
                <a:spcPct val="90000"/>
              </a:lnSpc>
            </a:pPr>
            <a:r>
              <a:rPr lang="zh-TW" altLang="en-US" dirty="0">
                <a:solidFill>
                  <a:schemeClr val="accent2"/>
                </a:solidFill>
                <a:latin typeface="標楷體" pitchFamily="65" charset="-120"/>
              </a:rPr>
              <a:t>與傳播媒体良好互動： </a:t>
            </a:r>
          </a:p>
          <a:p>
            <a:pPr lvl="2">
              <a:lnSpc>
                <a:spcPct val="90000"/>
              </a:lnSpc>
              <a:buFontTx/>
              <a:buNone/>
            </a:pPr>
            <a:r>
              <a:rPr lang="zh-TW" altLang="en-US" sz="3200" dirty="0">
                <a:latin typeface="標楷體" pitchFamily="65" charset="-120"/>
              </a:rPr>
              <a:t>鎖定發言人，定時說</a:t>
            </a:r>
            <a:r>
              <a:rPr lang="zh-TW" altLang="en-US" sz="3200" dirty="0" smtClean="0">
                <a:latin typeface="標楷體" pitchFamily="65" charset="-120"/>
              </a:rPr>
              <a:t>明</a:t>
            </a:r>
            <a:endParaRPr lang="en-US" altLang="zh-TW" sz="3200" dirty="0">
              <a:latin typeface="標楷體" pitchFamily="65" charset="-120"/>
            </a:endParaRPr>
          </a:p>
          <a:p>
            <a:pPr>
              <a:lnSpc>
                <a:spcPct val="90000"/>
              </a:lnSpc>
              <a:buFontTx/>
              <a:buNone/>
            </a:pPr>
            <a:r>
              <a:rPr lang="zh-TW" altLang="en-US" sz="4000" dirty="0">
                <a:solidFill>
                  <a:srgbClr val="FF0000"/>
                </a:solidFill>
                <a:latin typeface="標楷體" pitchFamily="65" charset="-120"/>
              </a:rPr>
              <a:t>★神父告解：跌倒</a:t>
            </a:r>
            <a:r>
              <a:rPr lang="en-US" altLang="zh-TW" sz="4000" dirty="0" smtClean="0">
                <a:solidFill>
                  <a:srgbClr val="FF0000"/>
                </a:solidFill>
                <a:latin typeface="標楷體" pitchFamily="65" charset="-120"/>
              </a:rPr>
              <a:t>!(</a:t>
            </a:r>
            <a:r>
              <a:rPr lang="zh-TW" altLang="en-US" sz="4000" dirty="0">
                <a:solidFill>
                  <a:srgbClr val="FF0000"/>
                </a:solidFill>
                <a:latin typeface="標楷體" pitchFamily="65" charset="-120"/>
              </a:rPr>
              <a:t>代理人</a:t>
            </a:r>
            <a:r>
              <a:rPr lang="en-US" altLang="zh-TW" sz="4000" dirty="0" smtClean="0">
                <a:solidFill>
                  <a:srgbClr val="FF0000"/>
                </a:solidFill>
                <a:latin typeface="標楷體" pitchFamily="65" charset="-120"/>
              </a:rPr>
              <a:t>)</a:t>
            </a:r>
            <a:endParaRPr lang="en-US" altLang="zh-TW" sz="4000" dirty="0">
              <a:solidFill>
                <a:srgbClr val="FF0000"/>
              </a:solidFill>
              <a:latin typeface="標楷體" pitchFamily="65" charset="-120"/>
            </a:endParaRPr>
          </a:p>
          <a:p>
            <a:pPr>
              <a:lnSpc>
                <a:spcPct val="90000"/>
              </a:lnSpc>
              <a:buFontTx/>
              <a:buNone/>
            </a:pPr>
            <a:endParaRPr lang="en-US" altLang="zh-TW" sz="4000" dirty="0" smtClean="0">
              <a:solidFill>
                <a:srgbClr val="FF0000"/>
              </a:solidFill>
              <a:latin typeface="標楷體" pitchFamily="65" charset="-120"/>
            </a:endParaRPr>
          </a:p>
          <a:p>
            <a:pPr lvl="2">
              <a:lnSpc>
                <a:spcPct val="90000"/>
              </a:lnSpc>
              <a:buFontTx/>
              <a:buNone/>
            </a:pPr>
            <a:endParaRPr lang="zh-TW" altLang="en-US" sz="3200" dirty="0">
              <a:solidFill>
                <a:srgbClr val="FF0000"/>
              </a:solidFill>
              <a:latin typeface="標楷體" pitchFamily="65" charset="-120"/>
            </a:endParaRPr>
          </a:p>
          <a:p>
            <a:pPr>
              <a:lnSpc>
                <a:spcPct val="90000"/>
              </a:lnSpc>
            </a:pPr>
            <a:endParaRPr lang="zh-TW" altLang="en-US" dirty="0">
              <a:solidFill>
                <a:srgbClr val="FF0000"/>
              </a:solidFill>
              <a:latin typeface="標楷體" pitchFamily="65" charset="-120"/>
            </a:endParaRPr>
          </a:p>
          <a:p>
            <a:pPr>
              <a:lnSpc>
                <a:spcPct val="90000"/>
              </a:lnSpc>
            </a:pPr>
            <a:endParaRPr lang="zh-TW" altLang="en-US" dirty="0">
              <a:solidFill>
                <a:srgbClr val="FF0000"/>
              </a:solidFill>
              <a:latin typeface="標楷體" pitchFamily="65" charset="-120"/>
            </a:endParaRPr>
          </a:p>
          <a:p>
            <a:pPr>
              <a:lnSpc>
                <a:spcPct val="90000"/>
              </a:lnSpc>
            </a:pPr>
            <a:endParaRPr lang="zh-TW" altLang="en-US" dirty="0">
              <a:solidFill>
                <a:srgbClr val="FF0000"/>
              </a:solidFill>
              <a:latin typeface="標楷體" pitchFamily="65" charset="-120"/>
            </a:endParaRPr>
          </a:p>
          <a:p>
            <a:pPr>
              <a:lnSpc>
                <a:spcPct val="90000"/>
              </a:lnSpc>
            </a:pPr>
            <a:endParaRPr lang="zh-TW" altLang="en-US" dirty="0">
              <a:solidFill>
                <a:srgbClr val="FF0000"/>
              </a:solidFill>
              <a:latin typeface="標楷體" pitchFamily="65" charset="-120"/>
            </a:endParaRPr>
          </a:p>
          <a:p>
            <a:pPr lvl="2">
              <a:lnSpc>
                <a:spcPct val="90000"/>
              </a:lnSpc>
              <a:buFontTx/>
              <a:buNone/>
            </a:pPr>
            <a:r>
              <a:rPr lang="zh-TW" altLang="en-US" dirty="0">
                <a:solidFill>
                  <a:srgbClr val="FF0000"/>
                </a:solidFill>
                <a:latin typeface="Times New Roman"/>
              </a:rPr>
              <a:t> </a:t>
            </a:r>
            <a:endParaRPr lang="zh-TW" altLang="en-US" dirty="0">
              <a:solidFill>
                <a:srgbClr val="FF0000"/>
              </a:solidFill>
              <a:latin typeface="標楷體" pitchFamily="65" charset="-120"/>
            </a:endParaRPr>
          </a:p>
        </p:txBody>
      </p:sp>
      <p:pic>
        <p:nvPicPr>
          <p:cNvPr id="297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 r="-5738" b="18162"/>
          <a:stretch/>
        </p:blipFill>
        <p:spPr bwMode="auto">
          <a:xfrm>
            <a:off x="6156176" y="2787567"/>
            <a:ext cx="2175452" cy="18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73570A72-00AA-412B-95FA-E7C2F8CDE545}" type="datetime1">
              <a:rPr lang="zh-TW" altLang="en-US" smtClean="0"/>
              <a:t>2021/10/14</a:t>
            </a:fld>
            <a:endParaRPr lang="en-US" altLang="zh-TW"/>
          </a:p>
        </p:txBody>
      </p:sp>
      <p:sp>
        <p:nvSpPr>
          <p:cNvPr id="6" name="頁尾版面配置區 4"/>
          <p:cNvSpPr>
            <a:spLocks noGrp="1"/>
          </p:cNvSpPr>
          <p:nvPr>
            <p:ph type="ftr" sz="quarter" idx="11"/>
          </p:nvPr>
        </p:nvSpPr>
        <p:spPr/>
        <p:txBody>
          <a:bodyPr/>
          <a:lstStyle/>
          <a:p>
            <a:r>
              <a:rPr lang="zh-TW" altLang="en-US" smtClean="0"/>
              <a:t>危機與應變</a:t>
            </a:r>
            <a:endParaRPr lang="en-US" altLang="zh-TW"/>
          </a:p>
        </p:txBody>
      </p:sp>
      <p:sp>
        <p:nvSpPr>
          <p:cNvPr id="7" name="投影片編號版面配置區 5"/>
          <p:cNvSpPr>
            <a:spLocks noGrp="1"/>
          </p:cNvSpPr>
          <p:nvPr>
            <p:ph type="sldNum" sz="quarter" idx="12"/>
          </p:nvPr>
        </p:nvSpPr>
        <p:spPr/>
        <p:txBody>
          <a:bodyPr/>
          <a:lstStyle/>
          <a:p>
            <a:fld id="{A3E659EB-23A1-4AF3-87A0-31E0370FAF09}" type="slidenum">
              <a:rPr lang="en-US" altLang="zh-TW"/>
              <a:pPr/>
              <a:t>11</a:t>
            </a:fld>
            <a:endParaRPr lang="en-US" altLang="zh-TW"/>
          </a:p>
        </p:txBody>
      </p:sp>
      <p:sp>
        <p:nvSpPr>
          <p:cNvPr id="30722" name="Rectangle 2"/>
          <p:cNvSpPr>
            <a:spLocks noGrp="1" noChangeArrowheads="1"/>
          </p:cNvSpPr>
          <p:nvPr>
            <p:ph type="title"/>
          </p:nvPr>
        </p:nvSpPr>
        <p:spPr>
          <a:solidFill>
            <a:schemeClr val="accent6">
              <a:lumMod val="20000"/>
              <a:lumOff val="80000"/>
            </a:schemeClr>
          </a:solidFill>
          <a:ln/>
        </p:spPr>
        <p:txBody>
          <a:bodyPr/>
          <a:lstStyle/>
          <a:p>
            <a:r>
              <a:rPr lang="zh-TW" altLang="en-US" dirty="0">
                <a:solidFill>
                  <a:srgbClr val="FF0000"/>
                </a:solidFill>
                <a:ea typeface="細明體" pitchFamily="49" charset="-120"/>
              </a:rPr>
              <a:t>處理危機：</a:t>
            </a:r>
            <a:r>
              <a:rPr lang="zh-TW" altLang="en-US" sz="4000" dirty="0">
                <a:solidFill>
                  <a:schemeClr val="accent2"/>
                </a:solidFill>
              </a:rPr>
              <a:t>利用應變計畫與工具</a:t>
            </a:r>
          </a:p>
        </p:txBody>
      </p:sp>
      <p:sp>
        <p:nvSpPr>
          <p:cNvPr id="30723" name="Rectangle 3"/>
          <p:cNvSpPr>
            <a:spLocks noGrp="1" noChangeArrowheads="1"/>
          </p:cNvSpPr>
          <p:nvPr>
            <p:ph type="body" idx="1"/>
          </p:nvPr>
        </p:nvSpPr>
        <p:spPr>
          <a:xfrm>
            <a:off x="685800" y="1752600"/>
            <a:ext cx="7772400" cy="4267200"/>
          </a:xfrm>
          <a:solidFill>
            <a:srgbClr val="FFFF00"/>
          </a:solidFill>
        </p:spPr>
        <p:txBody>
          <a:bodyPr/>
          <a:lstStyle/>
          <a:p>
            <a:pPr>
              <a:lnSpc>
                <a:spcPct val="90000"/>
              </a:lnSpc>
            </a:pPr>
            <a:r>
              <a:rPr lang="zh-TW" altLang="en-US" dirty="0">
                <a:solidFill>
                  <a:schemeClr val="accent2"/>
                </a:solidFill>
              </a:rPr>
              <a:t>決策者應避免優柔寡斷</a:t>
            </a:r>
          </a:p>
          <a:p>
            <a:pPr lvl="1">
              <a:lnSpc>
                <a:spcPct val="90000"/>
              </a:lnSpc>
            </a:pPr>
            <a:r>
              <a:rPr lang="zh-TW" altLang="en-US" dirty="0"/>
              <a:t>知而不行</a:t>
            </a:r>
            <a:r>
              <a:rPr lang="zh-TW" altLang="en-US" sz="3200" dirty="0">
                <a:latin typeface="標楷體" pitchFamily="65" charset="-120"/>
              </a:rPr>
              <a:t>，</a:t>
            </a:r>
            <a:r>
              <a:rPr lang="zh-TW" altLang="en-US" dirty="0"/>
              <a:t> 即為不知。</a:t>
            </a:r>
          </a:p>
          <a:p>
            <a:pPr>
              <a:lnSpc>
                <a:spcPct val="90000"/>
              </a:lnSpc>
            </a:pPr>
            <a:r>
              <a:rPr lang="zh-TW" altLang="en-US" dirty="0">
                <a:solidFill>
                  <a:srgbClr val="FF0000"/>
                </a:solidFill>
                <a:effectLst>
                  <a:outerShdw blurRad="38100" dist="38100" dir="2700000" algn="tl">
                    <a:srgbClr val="C0C0C0"/>
                  </a:outerShdw>
                </a:effectLst>
              </a:rPr>
              <a:t>危機引發的壓力</a:t>
            </a:r>
          </a:p>
          <a:p>
            <a:pPr lvl="1">
              <a:lnSpc>
                <a:spcPct val="90000"/>
              </a:lnSpc>
            </a:pPr>
            <a:r>
              <a:rPr lang="zh-TW" altLang="en-US" dirty="0"/>
              <a:t>重大價值威脅</a:t>
            </a:r>
          </a:p>
          <a:p>
            <a:pPr lvl="1">
              <a:lnSpc>
                <a:spcPct val="90000"/>
              </a:lnSpc>
            </a:pPr>
            <a:r>
              <a:rPr lang="zh-TW" altLang="en-US" dirty="0"/>
              <a:t>決策時間短促</a:t>
            </a:r>
          </a:p>
          <a:p>
            <a:pPr lvl="1">
              <a:lnSpc>
                <a:spcPct val="90000"/>
              </a:lnSpc>
            </a:pPr>
            <a:r>
              <a:rPr lang="zh-TW" altLang="en-US" dirty="0"/>
              <a:t>驚異不安</a:t>
            </a:r>
          </a:p>
          <a:p>
            <a:pPr lvl="1">
              <a:lnSpc>
                <a:spcPct val="90000"/>
              </a:lnSpc>
            </a:pPr>
            <a:r>
              <a:rPr lang="zh-TW" altLang="en-US" dirty="0"/>
              <a:t>累積性的情緒與生理疲勞因素</a:t>
            </a:r>
          </a:p>
          <a:p>
            <a:pPr>
              <a:lnSpc>
                <a:spcPct val="90000"/>
              </a:lnSpc>
            </a:pPr>
            <a:r>
              <a:rPr lang="zh-TW" altLang="en-US" dirty="0"/>
              <a:t>造成決策者認知與注意力的限制</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392" y="2636912"/>
            <a:ext cx="2929252" cy="20309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日期版面配置區 3"/>
          <p:cNvSpPr>
            <a:spLocks noGrp="1"/>
          </p:cNvSpPr>
          <p:nvPr>
            <p:ph type="dt" sz="quarter" idx="10"/>
          </p:nvPr>
        </p:nvSpPr>
        <p:spPr/>
        <p:txBody>
          <a:bodyPr/>
          <a:lstStyle/>
          <a:p>
            <a:pPr>
              <a:defRPr/>
            </a:pPr>
            <a:fld id="{20B98B7C-E7AE-4181-8D01-E5BCCA9943B6}" type="datetime1">
              <a:rPr lang="zh-TW" altLang="en-US" smtClean="0"/>
              <a:t>2021/10/14</a:t>
            </a:fld>
            <a:endParaRPr lang="en-US" altLang="zh-TW"/>
          </a:p>
        </p:txBody>
      </p:sp>
      <p:sp>
        <p:nvSpPr>
          <p:cNvPr id="53251" name="Rectangle 2"/>
          <p:cNvSpPr>
            <a:spLocks noGrp="1" noChangeArrowheads="1"/>
          </p:cNvSpPr>
          <p:nvPr>
            <p:ph type="title"/>
          </p:nvPr>
        </p:nvSpPr>
        <p:spPr>
          <a:xfrm>
            <a:off x="685800" y="609600"/>
            <a:ext cx="7772400" cy="1019200"/>
          </a:xfrm>
          <a:solidFill>
            <a:schemeClr val="accent6">
              <a:lumMod val="20000"/>
              <a:lumOff val="80000"/>
            </a:schemeClr>
          </a:solidFill>
        </p:spPr>
        <p:txBody>
          <a:bodyPr/>
          <a:lstStyle/>
          <a:p>
            <a:pPr eaLnBrk="1" hangingPunct="1"/>
            <a:r>
              <a:rPr lang="en-US" altLang="zh-TW" sz="3600" dirty="0">
                <a:solidFill>
                  <a:schemeClr val="tx1"/>
                </a:solidFill>
                <a:latin typeface="新細明體" charset="-120"/>
              </a:rPr>
              <a:t>COVID-19</a:t>
            </a:r>
            <a:r>
              <a:rPr lang="zh-TW" altLang="en-US" sz="3600" dirty="0">
                <a:solidFill>
                  <a:schemeClr val="tx1"/>
                </a:solidFill>
                <a:latin typeface="新細明體" charset="-120"/>
              </a:rPr>
              <a:t> 我國政府因應措施</a:t>
            </a:r>
          </a:p>
        </p:txBody>
      </p:sp>
      <p:sp>
        <p:nvSpPr>
          <p:cNvPr id="53252" name="Rectangle 3"/>
          <p:cNvSpPr>
            <a:spLocks noGrp="1" noChangeArrowheads="1"/>
          </p:cNvSpPr>
          <p:nvPr>
            <p:ph type="body" idx="1"/>
          </p:nvPr>
        </p:nvSpPr>
        <p:spPr>
          <a:xfrm>
            <a:off x="685800" y="1700808"/>
            <a:ext cx="7772400" cy="4395192"/>
          </a:xfrm>
          <a:solidFill>
            <a:srgbClr val="FFFF66"/>
          </a:solidFill>
        </p:spPr>
        <p:txBody>
          <a:bodyPr/>
          <a:lstStyle/>
          <a:p>
            <a:pPr eaLnBrk="1" hangingPunct="1">
              <a:lnSpc>
                <a:spcPct val="80000"/>
              </a:lnSpc>
              <a:buFont typeface="Monotype Sorts" pitchFamily="2" charset="2"/>
              <a:buNone/>
            </a:pPr>
            <a:r>
              <a:rPr lang="zh-TW" altLang="en-US" sz="1800" b="0" dirty="0">
                <a:latin typeface="標楷體" pitchFamily="65" charset="-120"/>
              </a:rPr>
              <a:t> </a:t>
            </a:r>
            <a:r>
              <a:rPr lang="en-US" altLang="zh-TW" sz="2000" dirty="0">
                <a:solidFill>
                  <a:schemeClr val="accent2"/>
                </a:solidFill>
                <a:latin typeface="標楷體" pitchFamily="65" charset="-120"/>
              </a:rPr>
              <a:t>(</a:t>
            </a:r>
            <a:r>
              <a:rPr lang="zh-TW" altLang="en-US" sz="2000" dirty="0">
                <a:solidFill>
                  <a:schemeClr val="accent2"/>
                </a:solidFill>
                <a:latin typeface="標楷體" pitchFamily="65" charset="-120"/>
              </a:rPr>
              <a:t>一</a:t>
            </a:r>
            <a:r>
              <a:rPr lang="en-US" altLang="zh-TW" sz="2000" dirty="0">
                <a:solidFill>
                  <a:schemeClr val="accent2"/>
                </a:solidFill>
                <a:latin typeface="標楷體" pitchFamily="65" charset="-120"/>
              </a:rPr>
              <a:t>)</a:t>
            </a:r>
            <a:r>
              <a:rPr lang="zh-TW" altLang="en-US" sz="2000" dirty="0">
                <a:solidFill>
                  <a:schemeClr val="accent2"/>
                </a:solidFill>
                <a:latin typeface="標楷體" pitchFamily="65" charset="-120"/>
              </a:rPr>
              <a:t>、境外：</a:t>
            </a:r>
            <a:r>
              <a:rPr lang="en-US" altLang="zh-TW" sz="2000" dirty="0">
                <a:solidFill>
                  <a:srgbClr val="FF0000"/>
                </a:solidFill>
                <a:latin typeface="標楷體" pitchFamily="65" charset="-120"/>
              </a:rPr>
              <a:t>(</a:t>
            </a:r>
            <a:r>
              <a:rPr lang="zh-TW" altLang="en-US" sz="2000" dirty="0">
                <a:solidFill>
                  <a:srgbClr val="FF0000"/>
                </a:solidFill>
                <a:latin typeface="標楷體" pitchFamily="65" charset="-120"/>
              </a:rPr>
              <a:t>發現危機</a:t>
            </a:r>
            <a:r>
              <a:rPr lang="en-US" altLang="zh-TW" sz="2000" dirty="0">
                <a:solidFill>
                  <a:srgbClr val="FF0000"/>
                </a:solidFill>
                <a:latin typeface="標楷體" pitchFamily="65" charset="-120"/>
              </a:rPr>
              <a:t>)</a:t>
            </a:r>
            <a:endParaRPr lang="zh-TW" altLang="en-US" sz="2000" dirty="0">
              <a:solidFill>
                <a:srgbClr val="FF0000"/>
              </a:solidFill>
              <a:latin typeface="標楷體" pitchFamily="65" charset="-120"/>
            </a:endParaRPr>
          </a:p>
          <a:p>
            <a:pPr eaLnBrk="1" hangingPunct="1">
              <a:lnSpc>
                <a:spcPct val="80000"/>
              </a:lnSpc>
              <a:buFont typeface="Monotype Sorts" pitchFamily="2" charset="2"/>
              <a:buNone/>
            </a:pPr>
            <a:r>
              <a:rPr lang="zh-TW" altLang="en-US" sz="2000" dirty="0">
                <a:latin typeface="標楷體" pitchFamily="65" charset="-120"/>
              </a:rPr>
              <a:t>１、將嚴密監控國際疫情變化發展</a:t>
            </a:r>
          </a:p>
          <a:p>
            <a:pPr eaLnBrk="1" hangingPunct="1">
              <a:lnSpc>
                <a:spcPct val="80000"/>
              </a:lnSpc>
              <a:buFont typeface="Monotype Sorts" pitchFamily="2" charset="2"/>
              <a:buNone/>
            </a:pPr>
            <a:r>
              <a:rPr lang="zh-TW" altLang="en-US" sz="2000" dirty="0">
                <a:latin typeface="標楷體" pitchFamily="65" charset="-120"/>
              </a:rPr>
              <a:t>２、將協助旅外國民安全返國。</a:t>
            </a:r>
            <a:endParaRPr lang="en-US" altLang="zh-TW" sz="2000" dirty="0">
              <a:latin typeface="標楷體" pitchFamily="65" charset="-120"/>
            </a:endParaRPr>
          </a:p>
          <a:p>
            <a:pPr eaLnBrk="1" hangingPunct="1">
              <a:lnSpc>
                <a:spcPct val="80000"/>
              </a:lnSpc>
              <a:buFont typeface="Monotype Sorts" pitchFamily="2" charset="2"/>
              <a:buNone/>
            </a:pPr>
            <a:endParaRPr lang="zh-TW" altLang="en-US" sz="2000" b="0" dirty="0">
              <a:latin typeface="標楷體" pitchFamily="65" charset="-120"/>
            </a:endParaRPr>
          </a:p>
          <a:p>
            <a:pPr>
              <a:lnSpc>
                <a:spcPct val="80000"/>
              </a:lnSpc>
              <a:buNone/>
            </a:pPr>
            <a:r>
              <a:rPr lang="zh-TW" altLang="en-US" sz="2000" dirty="0">
                <a:solidFill>
                  <a:schemeClr val="accent2"/>
                </a:solidFill>
                <a:latin typeface="標楷體" pitchFamily="65" charset="-120"/>
              </a:rPr>
              <a:t>（二）、邊境：</a:t>
            </a:r>
            <a:r>
              <a:rPr lang="en-US" altLang="zh-TW" sz="2000" dirty="0">
                <a:solidFill>
                  <a:srgbClr val="FF0000"/>
                </a:solidFill>
                <a:latin typeface="標楷體" pitchFamily="65" charset="-120"/>
                <a:sym typeface="Wingdings" panose="05000000000000000000" pitchFamily="2" charset="2"/>
              </a:rPr>
              <a:t>(</a:t>
            </a:r>
            <a:r>
              <a:rPr lang="zh-TW" altLang="en-US" sz="2000" dirty="0">
                <a:solidFill>
                  <a:srgbClr val="FF0000"/>
                </a:solidFill>
                <a:latin typeface="標楷體" pitchFamily="65" charset="-120"/>
              </a:rPr>
              <a:t>隔離危機</a:t>
            </a:r>
            <a:r>
              <a:rPr lang="en-US" altLang="zh-TW" sz="2000" dirty="0">
                <a:solidFill>
                  <a:srgbClr val="FF0000"/>
                </a:solidFill>
                <a:latin typeface="標楷體" pitchFamily="65" charset="-120"/>
              </a:rPr>
              <a:t>)</a:t>
            </a:r>
            <a:endParaRPr lang="zh-TW" altLang="en-US" sz="2000" dirty="0">
              <a:solidFill>
                <a:srgbClr val="FF0000"/>
              </a:solidFill>
              <a:latin typeface="標楷體" pitchFamily="65" charset="-120"/>
            </a:endParaRPr>
          </a:p>
          <a:p>
            <a:pPr eaLnBrk="1" hangingPunct="1">
              <a:lnSpc>
                <a:spcPct val="80000"/>
              </a:lnSpc>
              <a:buFont typeface="Monotype Sorts" pitchFamily="2" charset="2"/>
              <a:buNone/>
            </a:pPr>
            <a:r>
              <a:rPr lang="zh-TW" altLang="en-US" sz="2000" dirty="0">
                <a:latin typeface="標楷體" pitchFamily="65" charset="-120"/>
              </a:rPr>
              <a:t>１、加強入境檢測，及時隔離診治。</a:t>
            </a:r>
          </a:p>
          <a:p>
            <a:pPr eaLnBrk="1" hangingPunct="1">
              <a:lnSpc>
                <a:spcPct val="80000"/>
              </a:lnSpc>
              <a:buFont typeface="Monotype Sorts" pitchFamily="2" charset="2"/>
              <a:buNone/>
            </a:pPr>
            <a:r>
              <a:rPr lang="zh-TW" altLang="en-US" sz="2000" dirty="0">
                <a:latin typeface="標楷體" pitchFamily="65" charset="-120"/>
              </a:rPr>
              <a:t>２、疫區旅客禁止入境，轉機。</a:t>
            </a:r>
            <a:endParaRPr lang="en-US" altLang="zh-TW" sz="2000" dirty="0">
              <a:latin typeface="標楷體" pitchFamily="65" charset="-120"/>
            </a:endParaRPr>
          </a:p>
          <a:p>
            <a:pPr eaLnBrk="1" hangingPunct="1">
              <a:lnSpc>
                <a:spcPct val="80000"/>
              </a:lnSpc>
              <a:buFont typeface="Monotype Sorts" pitchFamily="2" charset="2"/>
              <a:buNone/>
            </a:pPr>
            <a:endParaRPr lang="zh-TW" altLang="en-US" sz="2000" b="0" dirty="0">
              <a:latin typeface="標楷體" pitchFamily="65" charset="-120"/>
            </a:endParaRPr>
          </a:p>
          <a:p>
            <a:pPr>
              <a:lnSpc>
                <a:spcPct val="80000"/>
              </a:lnSpc>
              <a:buNone/>
            </a:pPr>
            <a:r>
              <a:rPr lang="zh-TW" altLang="en-US" sz="2000" dirty="0">
                <a:solidFill>
                  <a:schemeClr val="accent2"/>
                </a:solidFill>
                <a:latin typeface="標楷體" pitchFamily="65" charset="-120"/>
              </a:rPr>
              <a:t>（三）、境內</a:t>
            </a:r>
            <a:r>
              <a:rPr lang="zh-TW" altLang="en-US" sz="2000" dirty="0">
                <a:solidFill>
                  <a:srgbClr val="FF0000"/>
                </a:solidFill>
                <a:latin typeface="標楷體" pitchFamily="65" charset="-120"/>
              </a:rPr>
              <a:t>：</a:t>
            </a:r>
            <a:r>
              <a:rPr lang="en-US" altLang="zh-TW" sz="2000" dirty="0">
                <a:solidFill>
                  <a:srgbClr val="FF0000"/>
                </a:solidFill>
                <a:latin typeface="標楷體" pitchFamily="65" charset="-120"/>
              </a:rPr>
              <a:t>(</a:t>
            </a:r>
            <a:r>
              <a:rPr lang="zh-TW" altLang="en-US" sz="2000" dirty="0">
                <a:solidFill>
                  <a:srgbClr val="FF0000"/>
                </a:solidFill>
                <a:latin typeface="標楷體" pitchFamily="65" charset="-120"/>
              </a:rPr>
              <a:t>處理危機</a:t>
            </a:r>
            <a:r>
              <a:rPr lang="en-US" altLang="zh-TW" sz="2000" dirty="0">
                <a:solidFill>
                  <a:srgbClr val="FF0000"/>
                </a:solidFill>
                <a:latin typeface="標楷體" pitchFamily="65" charset="-120"/>
              </a:rPr>
              <a:t>)</a:t>
            </a:r>
            <a:endParaRPr lang="zh-TW" altLang="en-US" sz="2000" dirty="0">
              <a:solidFill>
                <a:srgbClr val="FF0000"/>
              </a:solidFill>
              <a:latin typeface="標楷體" pitchFamily="65" charset="-120"/>
            </a:endParaRPr>
          </a:p>
          <a:p>
            <a:pPr>
              <a:lnSpc>
                <a:spcPct val="80000"/>
              </a:lnSpc>
              <a:buNone/>
            </a:pPr>
            <a:r>
              <a:rPr lang="zh-TW" altLang="en-US" sz="2000" dirty="0">
                <a:latin typeface="標楷體" pitchFamily="65" charset="-120"/>
              </a:rPr>
              <a:t>１、勤洗手</a:t>
            </a:r>
            <a:r>
              <a:rPr lang="en-US" altLang="zh-TW" sz="2000" dirty="0">
                <a:latin typeface="標楷體" pitchFamily="65" charset="-120"/>
              </a:rPr>
              <a:t>/</a:t>
            </a:r>
            <a:r>
              <a:rPr lang="zh-TW" altLang="en-US" sz="2000" dirty="0">
                <a:latin typeface="標楷體" pitchFamily="65" charset="-120"/>
              </a:rPr>
              <a:t>戴口罩</a:t>
            </a:r>
            <a:r>
              <a:rPr lang="en-US" altLang="zh-TW" sz="2000" dirty="0">
                <a:latin typeface="標楷體" pitchFamily="65" charset="-120"/>
              </a:rPr>
              <a:t>/</a:t>
            </a:r>
            <a:r>
              <a:rPr lang="zh-TW" altLang="en-US" sz="2000" dirty="0">
                <a:latin typeface="標楷體" pitchFamily="65" charset="-120"/>
              </a:rPr>
              <a:t>量體溫 ２、自主</a:t>
            </a:r>
            <a:r>
              <a:rPr lang="en-US" altLang="zh-TW" sz="2000" dirty="0">
                <a:latin typeface="標楷體" pitchFamily="65" charset="-120"/>
              </a:rPr>
              <a:t>/</a:t>
            </a:r>
            <a:r>
              <a:rPr lang="zh-TW" altLang="en-US" sz="2000" dirty="0">
                <a:latin typeface="標楷體" pitchFamily="65" charset="-120"/>
              </a:rPr>
              <a:t>居家隔離 ３、強制隔離治療 </a:t>
            </a:r>
            <a:endParaRPr lang="en-US" altLang="zh-TW" sz="2000" dirty="0">
              <a:latin typeface="標楷體" pitchFamily="65" charset="-120"/>
            </a:endParaRPr>
          </a:p>
          <a:p>
            <a:pPr eaLnBrk="1" hangingPunct="1">
              <a:lnSpc>
                <a:spcPct val="80000"/>
              </a:lnSpc>
              <a:buFont typeface="Monotype Sorts" pitchFamily="2" charset="2"/>
              <a:buNone/>
            </a:pPr>
            <a:r>
              <a:rPr lang="zh-TW" altLang="en-US" sz="2000" dirty="0">
                <a:latin typeface="標楷體" pitchFamily="65" charset="-120"/>
              </a:rPr>
              <a:t>４、落實社交距離</a:t>
            </a:r>
            <a:r>
              <a:rPr lang="en-US" altLang="zh-TW" sz="2000" dirty="0">
                <a:latin typeface="標楷體" pitchFamily="65" charset="-120"/>
              </a:rPr>
              <a:t>(</a:t>
            </a:r>
            <a:r>
              <a:rPr lang="zh-TW" altLang="en-US" sz="2000" dirty="0">
                <a:latin typeface="標楷體" pitchFamily="65" charset="-120"/>
              </a:rPr>
              <a:t>防疫新生活運動</a:t>
            </a:r>
            <a:r>
              <a:rPr lang="en-US" altLang="zh-TW" sz="2000" dirty="0">
                <a:latin typeface="標楷體" pitchFamily="65" charset="-120"/>
              </a:rPr>
              <a:t>)</a:t>
            </a:r>
            <a:r>
              <a:rPr lang="zh-TW" altLang="en-US" sz="2000" dirty="0">
                <a:latin typeface="標楷體" pitchFamily="65" charset="-120"/>
              </a:rPr>
              <a:t> ５、補助疫苗研製         </a:t>
            </a:r>
            <a:endParaRPr lang="en-US" altLang="zh-TW" sz="2000" dirty="0">
              <a:latin typeface="標楷體" pitchFamily="65" charset="-120"/>
            </a:endParaRPr>
          </a:p>
          <a:p>
            <a:pPr eaLnBrk="1" hangingPunct="1">
              <a:lnSpc>
                <a:spcPct val="80000"/>
              </a:lnSpc>
              <a:buFont typeface="Monotype Sorts" pitchFamily="2" charset="2"/>
              <a:buNone/>
            </a:pPr>
            <a:r>
              <a:rPr lang="zh-TW" altLang="en-US" sz="2000" dirty="0">
                <a:latin typeface="標楷體" pitchFamily="65" charset="-120"/>
              </a:rPr>
              <a:t>６、紓困與振興方案 ７、引導國人防疫作為</a:t>
            </a:r>
            <a:r>
              <a:rPr lang="en-US" altLang="zh-TW" sz="2000" dirty="0">
                <a:latin typeface="標楷體" pitchFamily="65" charset="-120"/>
              </a:rPr>
              <a:t>(BCP</a:t>
            </a:r>
            <a:r>
              <a:rPr lang="zh-TW" altLang="en-US" sz="2000" dirty="0">
                <a:latin typeface="標楷體" pitchFamily="65" charset="-120"/>
              </a:rPr>
              <a:t>持續營運計畫</a:t>
            </a:r>
            <a:r>
              <a:rPr lang="en-US" altLang="zh-TW" sz="2000" dirty="0">
                <a:latin typeface="標楷體" pitchFamily="65" charset="-120"/>
              </a:rPr>
              <a:t>)</a:t>
            </a:r>
            <a:r>
              <a:rPr lang="zh-TW" altLang="en-US" sz="2000" dirty="0">
                <a:latin typeface="標楷體" pitchFamily="65" charset="-120"/>
              </a:rPr>
              <a:t>。 </a:t>
            </a:r>
          </a:p>
          <a:p>
            <a:pPr>
              <a:lnSpc>
                <a:spcPct val="80000"/>
              </a:lnSpc>
              <a:buNone/>
            </a:pPr>
            <a:r>
              <a:rPr lang="en-US" altLang="zh-TW" sz="1600" dirty="0">
                <a:solidFill>
                  <a:schemeClr val="accent2"/>
                </a:solidFill>
              </a:rPr>
              <a:t>(</a:t>
            </a:r>
            <a:r>
              <a:rPr lang="zh-TW" altLang="en-US" sz="1600" dirty="0">
                <a:solidFill>
                  <a:schemeClr val="accent2"/>
                </a:solidFill>
              </a:rPr>
              <a:t>資料來源：衛生福利部疾病管制署</a:t>
            </a:r>
            <a:r>
              <a:rPr lang="en-US" altLang="zh-TW" sz="1600" dirty="0">
                <a:solidFill>
                  <a:schemeClr val="accent2"/>
                </a:solidFill>
              </a:rPr>
              <a:t>)</a:t>
            </a:r>
          </a:p>
          <a:p>
            <a:pPr eaLnBrk="1" hangingPunct="1">
              <a:lnSpc>
                <a:spcPct val="80000"/>
              </a:lnSpc>
            </a:pPr>
            <a:endParaRPr lang="en-US" altLang="zh-TW" sz="2000" dirty="0">
              <a:solidFill>
                <a:schemeClr val="accent2"/>
              </a:solidFill>
            </a:endParaRPr>
          </a:p>
        </p:txBody>
      </p:sp>
      <p:sp>
        <p:nvSpPr>
          <p:cNvPr id="2" name="頁尾版面配置區 1"/>
          <p:cNvSpPr>
            <a:spLocks noGrp="1"/>
          </p:cNvSpPr>
          <p:nvPr>
            <p:ph type="ftr" sz="quarter" idx="11"/>
          </p:nvPr>
        </p:nvSpPr>
        <p:spPr/>
        <p:txBody>
          <a:bodyPr/>
          <a:lstStyle/>
          <a:p>
            <a:r>
              <a:rPr lang="zh-TW" altLang="en-US" smtClean="0"/>
              <a:t>危機與應變</a:t>
            </a:r>
            <a:endParaRPr lang="en-US" altLang="zh-TW"/>
          </a:p>
        </p:txBody>
      </p:sp>
      <p:sp>
        <p:nvSpPr>
          <p:cNvPr id="3" name="投影片編號版面配置區 2"/>
          <p:cNvSpPr>
            <a:spLocks noGrp="1"/>
          </p:cNvSpPr>
          <p:nvPr>
            <p:ph type="sldNum" sz="quarter" idx="12"/>
          </p:nvPr>
        </p:nvSpPr>
        <p:spPr/>
        <p:txBody>
          <a:bodyPr/>
          <a:lstStyle/>
          <a:p>
            <a:fld id="{31AA3F5B-A174-475E-9297-501CC17DCDDB}" type="slidenum">
              <a:rPr lang="en-US" altLang="zh-TW" smtClean="0"/>
              <a:pPr/>
              <a:t>12</a:t>
            </a:fld>
            <a:endParaRPr lang="en-US" altLang="zh-TW"/>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801" y="1844824"/>
            <a:ext cx="3545719" cy="163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745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日期版面配置區 3"/>
          <p:cNvSpPr>
            <a:spLocks noGrp="1"/>
          </p:cNvSpPr>
          <p:nvPr>
            <p:ph type="dt" sz="quarter" idx="10"/>
          </p:nvPr>
        </p:nvSpPr>
        <p:spPr/>
        <p:txBody>
          <a:bodyPr/>
          <a:lstStyle/>
          <a:p>
            <a:pPr>
              <a:defRPr/>
            </a:pPr>
            <a:fld id="{BAB96BE0-E16B-49AC-A236-8A0CFC67FEF9}" type="datetime1">
              <a:rPr lang="zh-TW" altLang="en-US" smtClean="0"/>
              <a:t>2021/10/14</a:t>
            </a:fld>
            <a:endParaRPr lang="en-US" altLang="zh-TW"/>
          </a:p>
        </p:txBody>
      </p:sp>
      <p:sp>
        <p:nvSpPr>
          <p:cNvPr id="25603" name="Rectangle 2"/>
          <p:cNvSpPr>
            <a:spLocks noGrp="1" noChangeArrowheads="1"/>
          </p:cNvSpPr>
          <p:nvPr>
            <p:ph type="title"/>
          </p:nvPr>
        </p:nvSpPr>
        <p:spPr>
          <a:solidFill>
            <a:schemeClr val="accent6">
              <a:lumMod val="20000"/>
              <a:lumOff val="80000"/>
            </a:schemeClr>
          </a:solidFill>
        </p:spPr>
        <p:txBody>
          <a:bodyPr/>
          <a:lstStyle/>
          <a:p>
            <a:pPr eaLnBrk="1" hangingPunct="1"/>
            <a:r>
              <a:rPr lang="zh-TW" altLang="en-US" sz="4000" dirty="0">
                <a:solidFill>
                  <a:srgbClr val="FF0000"/>
                </a:solidFill>
              </a:rPr>
              <a:t>伍、如何預防危機</a:t>
            </a:r>
            <a:r>
              <a:rPr lang="en-US" altLang="zh-TW" sz="4000" dirty="0">
                <a:solidFill>
                  <a:srgbClr val="FF0000"/>
                </a:solidFill>
              </a:rPr>
              <a:t>(1)</a:t>
            </a:r>
            <a:endParaRPr lang="zh-TW" altLang="en-US" sz="4000" dirty="0">
              <a:solidFill>
                <a:srgbClr val="FF0000"/>
              </a:solidFill>
            </a:endParaRPr>
          </a:p>
        </p:txBody>
      </p:sp>
      <p:sp>
        <p:nvSpPr>
          <p:cNvPr id="25604" name="Rectangle 3"/>
          <p:cNvSpPr>
            <a:spLocks noGrp="1" noChangeArrowheads="1"/>
          </p:cNvSpPr>
          <p:nvPr>
            <p:ph type="body" idx="1"/>
          </p:nvPr>
        </p:nvSpPr>
        <p:spPr>
          <a:xfrm>
            <a:off x="755576" y="1752600"/>
            <a:ext cx="7702624" cy="4343400"/>
          </a:xfrm>
          <a:solidFill>
            <a:srgbClr val="FFFF00"/>
          </a:solidFill>
        </p:spPr>
        <p:txBody>
          <a:bodyPr/>
          <a:lstStyle/>
          <a:p>
            <a:pPr algn="just" eaLnBrk="1" hangingPunct="1">
              <a:buFont typeface="Monotype Sorts" pitchFamily="2" charset="2"/>
              <a:buNone/>
            </a:pPr>
            <a:r>
              <a:rPr lang="zh-TW" altLang="en-US" dirty="0">
                <a:solidFill>
                  <a:schemeClr val="accent2"/>
                </a:solidFill>
              </a:rPr>
              <a:t>一、建立危機預防機制的重點措施：</a:t>
            </a:r>
          </a:p>
          <a:p>
            <a:pPr algn="just" eaLnBrk="1" hangingPunct="1">
              <a:buFont typeface="Monotype Sorts" pitchFamily="2" charset="2"/>
              <a:buNone/>
            </a:pPr>
            <a:r>
              <a:rPr lang="zh-TW" altLang="en-US" sz="2800" dirty="0"/>
              <a:t>（一）預擬潛在危機類型 </a:t>
            </a:r>
          </a:p>
          <a:p>
            <a:pPr algn="just" eaLnBrk="1" hangingPunct="1">
              <a:buFont typeface="Monotype Sorts" pitchFamily="2" charset="2"/>
              <a:buNone/>
            </a:pPr>
            <a:r>
              <a:rPr lang="zh-TW" altLang="en-US" sz="2800" dirty="0"/>
              <a:t>（二）研判危機發生時機 </a:t>
            </a:r>
          </a:p>
          <a:p>
            <a:pPr algn="just" eaLnBrk="1" hangingPunct="1">
              <a:buFont typeface="Monotype Sorts" pitchFamily="2" charset="2"/>
              <a:buNone/>
            </a:pPr>
            <a:r>
              <a:rPr lang="zh-TW" altLang="en-US" sz="2800" dirty="0"/>
              <a:t>（三）危機處置作業流程 </a:t>
            </a:r>
          </a:p>
          <a:p>
            <a:pPr algn="just" eaLnBrk="1" hangingPunct="1">
              <a:buFont typeface="Monotype Sorts" pitchFamily="2" charset="2"/>
              <a:buNone/>
            </a:pPr>
            <a:r>
              <a:rPr lang="zh-TW" altLang="en-US" sz="2800" dirty="0"/>
              <a:t>（四）緊急通報程序 </a:t>
            </a:r>
          </a:p>
          <a:p>
            <a:pPr algn="just" eaLnBrk="1" hangingPunct="1">
              <a:buFont typeface="Monotype Sorts" pitchFamily="2" charset="2"/>
              <a:buNone/>
            </a:pPr>
            <a:r>
              <a:rPr lang="zh-TW" altLang="en-US" sz="2800" dirty="0"/>
              <a:t>（五）危機預防措施 </a:t>
            </a:r>
          </a:p>
          <a:p>
            <a:pPr algn="just" eaLnBrk="1" hangingPunct="1">
              <a:buFont typeface="Monotype Sorts" pitchFamily="2" charset="2"/>
              <a:buNone/>
            </a:pPr>
            <a:r>
              <a:rPr lang="zh-TW" altLang="en-US" sz="2800" dirty="0"/>
              <a:t>（六）密切監測潛勢危機 </a:t>
            </a:r>
          </a:p>
        </p:txBody>
      </p:sp>
      <p:pic>
        <p:nvPicPr>
          <p:cNvPr id="25605" name="Picture 5" descr="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500438"/>
            <a:ext cx="23050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r>
              <a:rPr lang="zh-TW" altLang="en-US" smtClean="0"/>
              <a:t>危機與應變</a:t>
            </a:r>
            <a:endParaRPr lang="en-US" altLang="zh-TW"/>
          </a:p>
        </p:txBody>
      </p:sp>
      <p:sp>
        <p:nvSpPr>
          <p:cNvPr id="3" name="投影片編號版面配置區 2"/>
          <p:cNvSpPr>
            <a:spLocks noGrp="1"/>
          </p:cNvSpPr>
          <p:nvPr>
            <p:ph type="sldNum" sz="quarter" idx="12"/>
          </p:nvPr>
        </p:nvSpPr>
        <p:spPr/>
        <p:txBody>
          <a:bodyPr/>
          <a:lstStyle/>
          <a:p>
            <a:fld id="{31AA3F5B-A174-475E-9297-501CC17DCDDB}" type="slidenum">
              <a:rPr lang="en-US" altLang="zh-TW" smtClean="0"/>
              <a:pPr/>
              <a:t>13</a:t>
            </a:fld>
            <a:endParaRPr lang="en-US" altLang="zh-TW"/>
          </a:p>
        </p:txBody>
      </p:sp>
    </p:spTree>
    <p:extLst>
      <p:ext uri="{BB962C8B-B14F-4D97-AF65-F5344CB8AC3E}">
        <p14:creationId xmlns:p14="http://schemas.microsoft.com/office/powerpoint/2010/main" val="1031274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E8A59A17-6142-4F27-A8BD-0555EF6C8FED}" type="datetime1">
              <a:rPr lang="zh-TW" altLang="en-US" smtClean="0"/>
              <a:t>2021/10/14</a:t>
            </a:fld>
            <a:endParaRPr lang="en-US" altLang="zh-TW"/>
          </a:p>
        </p:txBody>
      </p:sp>
      <p:sp>
        <p:nvSpPr>
          <p:cNvPr id="26627" name="Rectangle 2"/>
          <p:cNvSpPr>
            <a:spLocks noGrp="1" noChangeArrowheads="1"/>
          </p:cNvSpPr>
          <p:nvPr>
            <p:ph type="title"/>
          </p:nvPr>
        </p:nvSpPr>
        <p:spPr>
          <a:solidFill>
            <a:schemeClr val="accent6">
              <a:lumMod val="20000"/>
              <a:lumOff val="80000"/>
            </a:schemeClr>
          </a:solidFill>
        </p:spPr>
        <p:txBody>
          <a:bodyPr/>
          <a:lstStyle/>
          <a:p>
            <a:pPr eaLnBrk="1" hangingPunct="1"/>
            <a:r>
              <a:rPr lang="zh-TW" altLang="en-US" sz="4000" dirty="0">
                <a:solidFill>
                  <a:srgbClr val="FF0000"/>
                </a:solidFill>
              </a:rPr>
              <a:t>伍、如何預防危機</a:t>
            </a:r>
            <a:r>
              <a:rPr lang="en-US" altLang="zh-TW" sz="4000" dirty="0">
                <a:solidFill>
                  <a:srgbClr val="FF0000"/>
                </a:solidFill>
              </a:rPr>
              <a:t>(2)</a:t>
            </a:r>
          </a:p>
        </p:txBody>
      </p:sp>
      <p:sp>
        <p:nvSpPr>
          <p:cNvPr id="26628" name="Rectangle 3"/>
          <p:cNvSpPr>
            <a:spLocks noGrp="1" noChangeArrowheads="1"/>
          </p:cNvSpPr>
          <p:nvPr>
            <p:ph type="body" idx="1"/>
          </p:nvPr>
        </p:nvSpPr>
        <p:spPr>
          <a:xfrm>
            <a:off x="685800" y="1752600"/>
            <a:ext cx="7772400" cy="4343400"/>
          </a:xfrm>
          <a:solidFill>
            <a:srgbClr val="FFFF66"/>
          </a:solidFill>
        </p:spPr>
        <p:txBody>
          <a:bodyPr/>
          <a:lstStyle/>
          <a:p>
            <a:pPr eaLnBrk="1" hangingPunct="1">
              <a:lnSpc>
                <a:spcPct val="80000"/>
              </a:lnSpc>
              <a:buFont typeface="Monotype Sorts" pitchFamily="2" charset="2"/>
              <a:buNone/>
            </a:pPr>
            <a:r>
              <a:rPr lang="zh-TW" altLang="en-US" sz="2800" dirty="0">
                <a:solidFill>
                  <a:schemeClr val="accent2"/>
                </a:solidFill>
              </a:rPr>
              <a:t>二、建立有效的緊急通報程序</a:t>
            </a:r>
            <a:r>
              <a:rPr lang="zh-TW" altLang="en-US" sz="2800" dirty="0"/>
              <a:t>，包括下列：</a:t>
            </a:r>
          </a:p>
          <a:p>
            <a:pPr eaLnBrk="1" hangingPunct="1">
              <a:lnSpc>
                <a:spcPct val="80000"/>
              </a:lnSpc>
              <a:buFont typeface="Monotype Sorts" pitchFamily="2" charset="2"/>
              <a:buNone/>
            </a:pPr>
            <a:r>
              <a:rPr lang="en-US" altLang="zh-TW" sz="2000" dirty="0"/>
              <a:t>1.	</a:t>
            </a:r>
            <a:r>
              <a:rPr lang="zh-TW" altLang="en-US" sz="2000" dirty="0">
                <a:solidFill>
                  <a:srgbClr val="FF0000"/>
                </a:solidFill>
              </a:rPr>
              <a:t>何時通報（</a:t>
            </a:r>
            <a:r>
              <a:rPr lang="en-US" altLang="zh-TW" sz="2000" dirty="0">
                <a:solidFill>
                  <a:srgbClr val="FF0000"/>
                </a:solidFill>
              </a:rPr>
              <a:t>when</a:t>
            </a:r>
            <a:r>
              <a:rPr lang="zh-TW" altLang="en-US" sz="2000" dirty="0">
                <a:solidFill>
                  <a:srgbClr val="FF0000"/>
                </a:solidFill>
              </a:rPr>
              <a:t>）：</a:t>
            </a:r>
            <a:r>
              <a:rPr lang="zh-TW" altLang="en-US" sz="2000" dirty="0"/>
              <a:t>立即通報及其他時限之通報準則；同時必須建立通報時機標準。</a:t>
            </a:r>
          </a:p>
          <a:p>
            <a:pPr eaLnBrk="1" hangingPunct="1">
              <a:lnSpc>
                <a:spcPct val="80000"/>
              </a:lnSpc>
              <a:buFont typeface="Monotype Sorts" pitchFamily="2" charset="2"/>
              <a:buNone/>
            </a:pPr>
            <a:r>
              <a:rPr lang="en-US" altLang="zh-TW" sz="2000" dirty="0"/>
              <a:t>2.	</a:t>
            </a:r>
            <a:r>
              <a:rPr lang="zh-TW" altLang="en-US" sz="2000" dirty="0">
                <a:solidFill>
                  <a:srgbClr val="FF0000"/>
                </a:solidFill>
              </a:rPr>
              <a:t>決定通報內容（</a:t>
            </a:r>
            <a:r>
              <a:rPr lang="en-US" altLang="zh-TW" sz="2000" dirty="0">
                <a:solidFill>
                  <a:srgbClr val="FF0000"/>
                </a:solidFill>
              </a:rPr>
              <a:t>what</a:t>
            </a:r>
            <a:r>
              <a:rPr lang="zh-TW" altLang="en-US" sz="2000" dirty="0">
                <a:solidFill>
                  <a:srgbClr val="FF0000"/>
                </a:solidFill>
              </a:rPr>
              <a:t>）：</a:t>
            </a:r>
            <a:r>
              <a:rPr lang="zh-TW" altLang="en-US" sz="2000" dirty="0"/>
              <a:t>災情、損失蒐集查證、彙整通報、請求支援項目、目前處理情形、警報、疏散避難通知及避難地點通告。</a:t>
            </a:r>
          </a:p>
          <a:p>
            <a:pPr eaLnBrk="1" hangingPunct="1">
              <a:lnSpc>
                <a:spcPct val="80000"/>
              </a:lnSpc>
              <a:buFont typeface="Monotype Sorts" pitchFamily="2" charset="2"/>
              <a:buNone/>
            </a:pPr>
            <a:r>
              <a:rPr lang="en-US" altLang="zh-TW" sz="2000" dirty="0"/>
              <a:t>3.	</a:t>
            </a:r>
            <a:r>
              <a:rPr lang="zh-TW" altLang="en-US" sz="2000" dirty="0">
                <a:solidFill>
                  <a:srgbClr val="FF0000"/>
                </a:solidFill>
              </a:rPr>
              <a:t>向何處通報（</a:t>
            </a:r>
            <a:r>
              <a:rPr lang="en-US" altLang="zh-TW" sz="2000" dirty="0">
                <a:solidFill>
                  <a:srgbClr val="FF0000"/>
                </a:solidFill>
              </a:rPr>
              <a:t>where</a:t>
            </a:r>
            <a:r>
              <a:rPr lang="zh-TW" altLang="en-US" sz="2000" dirty="0">
                <a:solidFill>
                  <a:srgbClr val="FF0000"/>
                </a:solidFill>
              </a:rPr>
              <a:t>）：</a:t>
            </a:r>
            <a:r>
              <a:rPr lang="zh-TW" altLang="en-US" sz="2000" dirty="0"/>
              <a:t>透過指揮體系、媒體、支援救難單位通報災情，或設置專線電話受理民眾通報或詢問災情。</a:t>
            </a:r>
          </a:p>
          <a:p>
            <a:pPr eaLnBrk="1" hangingPunct="1">
              <a:lnSpc>
                <a:spcPct val="80000"/>
              </a:lnSpc>
              <a:buFont typeface="Monotype Sorts" pitchFamily="2" charset="2"/>
              <a:buNone/>
            </a:pPr>
            <a:r>
              <a:rPr lang="en-US" altLang="zh-TW" sz="2000" dirty="0"/>
              <a:t>4.	</a:t>
            </a:r>
            <a:r>
              <a:rPr lang="zh-TW" altLang="en-US" sz="2000" dirty="0">
                <a:solidFill>
                  <a:srgbClr val="FF0000"/>
                </a:solidFill>
              </a:rPr>
              <a:t>通訊管道為何（</a:t>
            </a:r>
            <a:r>
              <a:rPr lang="en-US" altLang="zh-TW" sz="2000" dirty="0">
                <a:solidFill>
                  <a:srgbClr val="FF0000"/>
                </a:solidFill>
              </a:rPr>
              <a:t>how</a:t>
            </a:r>
            <a:r>
              <a:rPr lang="zh-TW" altLang="en-US" sz="2000" dirty="0">
                <a:solidFill>
                  <a:srgbClr val="FF0000"/>
                </a:solidFill>
              </a:rPr>
              <a:t>）：</a:t>
            </a:r>
            <a:r>
              <a:rPr lang="zh-TW" altLang="en-US" sz="2000" dirty="0"/>
              <a:t>口頭、書面、電子傳真、網路及其他電子媒體。</a:t>
            </a:r>
          </a:p>
          <a:p>
            <a:pPr eaLnBrk="1" hangingPunct="1">
              <a:lnSpc>
                <a:spcPct val="80000"/>
              </a:lnSpc>
              <a:buFont typeface="Monotype Sorts" pitchFamily="2" charset="2"/>
              <a:buNone/>
            </a:pPr>
            <a:r>
              <a:rPr lang="en-US" altLang="zh-TW" sz="2000" dirty="0"/>
              <a:t>5.	</a:t>
            </a:r>
            <a:r>
              <a:rPr lang="zh-TW" altLang="en-US" sz="2000" dirty="0">
                <a:solidFill>
                  <a:srgbClr val="FF0000"/>
                </a:solidFill>
              </a:rPr>
              <a:t>如何確保通訊效果：</a:t>
            </a:r>
            <a:r>
              <a:rPr lang="zh-TW" altLang="en-US" sz="2000" dirty="0"/>
              <a:t>傳訊淨空規定、專人專線</a:t>
            </a:r>
            <a:r>
              <a:rPr lang="en-US" altLang="zh-TW" sz="2000" dirty="0"/>
              <a:t>24</a:t>
            </a:r>
            <a:r>
              <a:rPr lang="zh-TW" altLang="en-US" sz="2000" dirty="0"/>
              <a:t>小時執勤、通報電話及人員之通訊表、多元災情通報管道、監測及通訊器材之檢查測試、維修、操作及功能確保，另維修人員之確保等。</a:t>
            </a:r>
          </a:p>
        </p:txBody>
      </p:sp>
      <p:sp>
        <p:nvSpPr>
          <p:cNvPr id="2" name="頁尾版面配置區 1"/>
          <p:cNvSpPr>
            <a:spLocks noGrp="1"/>
          </p:cNvSpPr>
          <p:nvPr>
            <p:ph type="ftr" sz="quarter" idx="11"/>
          </p:nvPr>
        </p:nvSpPr>
        <p:spPr/>
        <p:txBody>
          <a:bodyPr/>
          <a:lstStyle/>
          <a:p>
            <a:r>
              <a:rPr lang="zh-TW" altLang="en-US" smtClean="0"/>
              <a:t>危機與應變</a:t>
            </a:r>
            <a:endParaRPr lang="en-US" altLang="zh-TW"/>
          </a:p>
        </p:txBody>
      </p:sp>
      <p:sp>
        <p:nvSpPr>
          <p:cNvPr id="3" name="投影片編號版面配置區 2"/>
          <p:cNvSpPr>
            <a:spLocks noGrp="1"/>
          </p:cNvSpPr>
          <p:nvPr>
            <p:ph type="sldNum" sz="quarter" idx="12"/>
          </p:nvPr>
        </p:nvSpPr>
        <p:spPr/>
        <p:txBody>
          <a:bodyPr/>
          <a:lstStyle/>
          <a:p>
            <a:fld id="{31AA3F5B-A174-475E-9297-501CC17DCDDB}" type="slidenum">
              <a:rPr lang="en-US" altLang="zh-TW" smtClean="0"/>
              <a:pPr/>
              <a:t>14</a:t>
            </a:fld>
            <a:endParaRPr lang="en-US" altLang="zh-TW"/>
          </a:p>
        </p:txBody>
      </p:sp>
    </p:spTree>
    <p:extLst>
      <p:ext uri="{BB962C8B-B14F-4D97-AF65-F5344CB8AC3E}">
        <p14:creationId xmlns:p14="http://schemas.microsoft.com/office/powerpoint/2010/main" val="2581858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5" name="日期版面配置區 4"/>
          <p:cNvSpPr>
            <a:spLocks noGrp="1"/>
          </p:cNvSpPr>
          <p:nvPr>
            <p:ph type="dt" sz="quarter" idx="10"/>
          </p:nvPr>
        </p:nvSpPr>
        <p:spPr/>
        <p:txBody>
          <a:bodyPr/>
          <a:lstStyle/>
          <a:p>
            <a:pPr>
              <a:defRPr/>
            </a:pPr>
            <a:fld id="{44A6187C-D8DA-4475-9BBC-35038F04CE94}" type="datetime1">
              <a:rPr lang="zh-TW" altLang="en-US" smtClean="0"/>
              <a:t>2021/10/14</a:t>
            </a:fld>
            <a:endParaRPr lang="en-US" altLang="zh-TW"/>
          </a:p>
        </p:txBody>
      </p:sp>
      <p:sp>
        <p:nvSpPr>
          <p:cNvPr id="27651" name="Rectangle 2"/>
          <p:cNvSpPr>
            <a:spLocks noGrp="1" noChangeArrowheads="1"/>
          </p:cNvSpPr>
          <p:nvPr>
            <p:ph type="title"/>
          </p:nvPr>
        </p:nvSpPr>
        <p:spPr>
          <a:solidFill>
            <a:schemeClr val="accent6">
              <a:lumMod val="20000"/>
              <a:lumOff val="80000"/>
            </a:schemeClr>
          </a:solidFill>
        </p:spPr>
        <p:txBody>
          <a:bodyPr/>
          <a:lstStyle/>
          <a:p>
            <a:pPr eaLnBrk="1" hangingPunct="1"/>
            <a:r>
              <a:rPr lang="zh-TW" altLang="en-US" sz="4000" dirty="0">
                <a:solidFill>
                  <a:srgbClr val="FF0000"/>
                </a:solidFill>
              </a:rPr>
              <a:t>伍、如何預防危機</a:t>
            </a:r>
            <a:r>
              <a:rPr lang="en-US" altLang="zh-TW" sz="4000" dirty="0">
                <a:solidFill>
                  <a:srgbClr val="FF0000"/>
                </a:solidFill>
              </a:rPr>
              <a:t>(3)</a:t>
            </a:r>
            <a:br>
              <a:rPr lang="en-US" altLang="zh-TW" sz="4000" dirty="0">
                <a:solidFill>
                  <a:srgbClr val="FF0000"/>
                </a:solidFill>
              </a:rPr>
            </a:br>
            <a:r>
              <a:rPr lang="zh-TW" altLang="en-US" sz="2800" dirty="0">
                <a:solidFill>
                  <a:schemeClr val="accent2"/>
                </a:solidFill>
                <a:ea typeface="標楷體" pitchFamily="65" charset="-120"/>
              </a:rPr>
              <a:t>繪製危機分析表：</a:t>
            </a:r>
            <a:r>
              <a:rPr lang="en-US" altLang="zh-TW" sz="2800" dirty="0">
                <a:solidFill>
                  <a:schemeClr val="accent2"/>
                </a:solidFill>
                <a:ea typeface="標楷體" pitchFamily="65" charset="-120"/>
              </a:rPr>
              <a:t>(</a:t>
            </a:r>
            <a:r>
              <a:rPr lang="zh-TW" altLang="en-US" sz="2800" dirty="0">
                <a:solidFill>
                  <a:schemeClr val="accent2"/>
                </a:solidFill>
                <a:ea typeface="標楷體" pitchFamily="65" charset="-120"/>
              </a:rPr>
              <a:t>團體旅遊活動例</a:t>
            </a:r>
            <a:r>
              <a:rPr lang="en-US" altLang="zh-TW" sz="2800" dirty="0">
                <a:solidFill>
                  <a:schemeClr val="accent2"/>
                </a:solidFill>
                <a:ea typeface="標楷體" pitchFamily="65" charset="-120"/>
              </a:rPr>
              <a:t>)</a:t>
            </a:r>
            <a:endParaRPr lang="zh-TW" altLang="en-US" sz="2800" dirty="0">
              <a:solidFill>
                <a:schemeClr val="accent2"/>
              </a:solidFill>
              <a:ea typeface="標楷體" pitchFamily="65" charset="-120"/>
            </a:endParaRPr>
          </a:p>
        </p:txBody>
      </p:sp>
      <p:graphicFrame>
        <p:nvGraphicFramePr>
          <p:cNvPr id="152639" name="Group 63"/>
          <p:cNvGraphicFramePr>
            <a:graphicFrameLocks noGrp="1"/>
          </p:cNvGraphicFramePr>
          <p:nvPr>
            <p:ph sz="half" idx="2"/>
            <p:extLst>
              <p:ext uri="{D42A27DB-BD31-4B8C-83A1-F6EECF244321}">
                <p14:modId xmlns:p14="http://schemas.microsoft.com/office/powerpoint/2010/main" val="1267614018"/>
              </p:ext>
            </p:extLst>
          </p:nvPr>
        </p:nvGraphicFramePr>
        <p:xfrm>
          <a:off x="675685" y="1757251"/>
          <a:ext cx="7772400" cy="4075288"/>
        </p:xfrm>
        <a:graphic>
          <a:graphicData uri="http://schemas.openxmlformats.org/drawingml/2006/table">
            <a:tbl>
              <a:tblPr/>
              <a:tblGrid>
                <a:gridCol w="2375134">
                  <a:extLst>
                    <a:ext uri="{9D8B030D-6E8A-4147-A177-3AD203B41FA5}">
                      <a16:colId xmlns="" xmlns:a16="http://schemas.microsoft.com/office/drawing/2014/main" val="20000"/>
                    </a:ext>
                  </a:extLst>
                </a:gridCol>
                <a:gridCol w="1871826">
                  <a:extLst>
                    <a:ext uri="{9D8B030D-6E8A-4147-A177-3AD203B41FA5}">
                      <a16:colId xmlns="" xmlns:a16="http://schemas.microsoft.com/office/drawing/2014/main" val="20001"/>
                    </a:ext>
                  </a:extLst>
                </a:gridCol>
                <a:gridCol w="1871826">
                  <a:extLst>
                    <a:ext uri="{9D8B030D-6E8A-4147-A177-3AD203B41FA5}">
                      <a16:colId xmlns="" xmlns:a16="http://schemas.microsoft.com/office/drawing/2014/main" val="20002"/>
                    </a:ext>
                  </a:extLst>
                </a:gridCol>
                <a:gridCol w="1653614">
                  <a:extLst>
                    <a:ext uri="{9D8B030D-6E8A-4147-A177-3AD203B41FA5}">
                      <a16:colId xmlns="" xmlns:a16="http://schemas.microsoft.com/office/drawing/2014/main" val="20003"/>
                    </a:ext>
                  </a:extLst>
                </a:gridCol>
              </a:tblGrid>
              <a:tr h="465818">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危機預防步驟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危機類型</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1</a:t>
                      </a:r>
                      <a:endParaRPr kumimoji="1" lang="zh-TW" altLang="en-US"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0F6"/>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危機類型</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2</a:t>
                      </a:r>
                      <a:endParaRPr kumimoji="1" lang="zh-TW" altLang="en-US"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危機類型</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3</a:t>
                      </a:r>
                      <a:endParaRPr kumimoji="1" lang="zh-TW" altLang="en-US"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0"/>
                  </a:ext>
                </a:extLst>
              </a:tr>
              <a:tr h="457724">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1.</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預擬潛在危機類型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交通事故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0F6"/>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食物中毒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房間不足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1"/>
                  </a:ext>
                </a:extLst>
              </a:tr>
              <a:tr h="387496">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2.</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研判危機發生時機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行駛途中</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0F6"/>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用餐時間</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抵達旅館</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2"/>
                  </a:ext>
                </a:extLst>
              </a:tr>
              <a:tr h="736243">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3.</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危機處置作業流程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輕微</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急救箱</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嚴重</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送醫院</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0F6"/>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少數</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急救箱</a:t>
                      </a:r>
                    </a:p>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眾多</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送醫院</a:t>
                      </a:r>
                      <a:endParaRPr kumimoji="1" lang="zh-TW" altLang="zh-TW" sz="2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調度、</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其他旅館</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3"/>
                  </a:ext>
                </a:extLst>
              </a:tr>
              <a:tr h="783443">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4.</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緊急通報程序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輕微</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車長、領隊</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嚴重</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通報公司</a:t>
                      </a:r>
                      <a:endParaRPr kumimoji="1" lang="zh-TW" altLang="zh-TW" sz="2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0F6"/>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輕微</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車長、領隊</a:t>
                      </a:r>
                    </a:p>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嚴重</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通報公司</a:t>
                      </a:r>
                      <a:endParaRPr kumimoji="1" lang="zh-TW" altLang="zh-TW" sz="2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車長、領隊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4"/>
                  </a:ext>
                </a:extLst>
              </a:tr>
              <a:tr h="620600">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5.</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危機預防措施</a:t>
                      </a:r>
                      <a:endParaRPr kumimoji="1" lang="zh-TW" altLang="en-US" sz="2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司機、車輛</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0F6"/>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餐廳衛生</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事先要再確認</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5"/>
                  </a:ext>
                </a:extLst>
              </a:tr>
              <a:tr h="623964">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rPr>
                        <a:t>6.</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密切監測潛勢危機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各車長、領隊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0F6"/>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各車長、領隊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rgbClr val="660066"/>
                        </a:buClr>
                        <a:buSzTx/>
                        <a:buFont typeface="Monotype Sort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各車長、領隊</a:t>
                      </a:r>
                      <a:endParaRPr kumimoji="1" lang="zh-TW"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6"/>
                  </a:ext>
                </a:extLst>
              </a:tr>
            </a:tbl>
          </a:graphicData>
        </a:graphic>
      </p:graphicFrame>
      <p:sp>
        <p:nvSpPr>
          <p:cNvPr id="2" name="頁尾版面配置區 1"/>
          <p:cNvSpPr>
            <a:spLocks noGrp="1"/>
          </p:cNvSpPr>
          <p:nvPr>
            <p:ph type="ftr" sz="quarter" idx="11"/>
          </p:nvPr>
        </p:nvSpPr>
        <p:spPr/>
        <p:txBody>
          <a:bodyPr/>
          <a:lstStyle/>
          <a:p>
            <a:pPr>
              <a:defRPr/>
            </a:pPr>
            <a:r>
              <a:rPr lang="zh-TW" altLang="en-US" smtClean="0"/>
              <a:t>危機與應變</a:t>
            </a:r>
            <a:endParaRPr lang="en-US" altLang="zh-TW"/>
          </a:p>
        </p:txBody>
      </p:sp>
      <p:sp>
        <p:nvSpPr>
          <p:cNvPr id="3" name="投影片編號版面配置區 2"/>
          <p:cNvSpPr>
            <a:spLocks noGrp="1"/>
          </p:cNvSpPr>
          <p:nvPr>
            <p:ph type="sldNum" sz="quarter" idx="12"/>
          </p:nvPr>
        </p:nvSpPr>
        <p:spPr/>
        <p:txBody>
          <a:bodyPr/>
          <a:lstStyle/>
          <a:p>
            <a:pPr>
              <a:defRPr/>
            </a:pPr>
            <a:fld id="{1188FE92-052E-4232-A2D0-345B5DB68ABD}" type="slidenum">
              <a:rPr lang="en-US" altLang="zh-TW" smtClean="0"/>
              <a:pPr>
                <a:defRPr/>
              </a:pPr>
              <a:t>15</a:t>
            </a:fld>
            <a:endParaRPr lang="en-US" altLang="zh-TW"/>
          </a:p>
        </p:txBody>
      </p:sp>
    </p:spTree>
    <p:extLst>
      <p:ext uri="{BB962C8B-B14F-4D97-AF65-F5344CB8AC3E}">
        <p14:creationId xmlns:p14="http://schemas.microsoft.com/office/powerpoint/2010/main" val="3147233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43608" y="332656"/>
            <a:ext cx="7125113" cy="924475"/>
          </a:xfrm>
          <a:solidFill>
            <a:schemeClr val="accent6">
              <a:lumMod val="20000"/>
              <a:lumOff val="80000"/>
            </a:schemeClr>
          </a:solidFill>
        </p:spPr>
        <p:txBody>
          <a:bodyPr/>
          <a:lstStyle/>
          <a:p>
            <a:r>
              <a:rPr lang="zh-TW" altLang="en-US" dirty="0">
                <a:solidFill>
                  <a:srgbClr val="FF0000"/>
                </a:solidFill>
              </a:rPr>
              <a:t>陸、建立危機應變計畫</a:t>
            </a:r>
          </a:p>
        </p:txBody>
      </p:sp>
      <p:sp>
        <p:nvSpPr>
          <p:cNvPr id="3" name="內容版面配置區 2"/>
          <p:cNvSpPr>
            <a:spLocks noGrp="1"/>
          </p:cNvSpPr>
          <p:nvPr>
            <p:ph idx="1"/>
          </p:nvPr>
        </p:nvSpPr>
        <p:spPr>
          <a:xfrm>
            <a:off x="1043608" y="1268760"/>
            <a:ext cx="7125112" cy="1152127"/>
          </a:xfrm>
        </p:spPr>
        <p:txBody>
          <a:bodyPr>
            <a:normAutofit/>
          </a:bodyPr>
          <a:lstStyle/>
          <a:p>
            <a:pPr algn="ctr"/>
            <a:r>
              <a:rPr lang="zh-TW" altLang="en-US" sz="3600" dirty="0">
                <a:solidFill>
                  <a:srgbClr val="0070C0"/>
                </a:solidFill>
                <a:latin typeface="標楷體" pitchFamily="65" charset="-120"/>
                <a:ea typeface="標楷體" pitchFamily="65" charset="-120"/>
              </a:rPr>
              <a:t>家庭防災成功關鍵有四：</a:t>
            </a:r>
          </a:p>
          <a:p>
            <a:endParaRPr lang="zh-TW" altLang="en-US" dirty="0"/>
          </a:p>
        </p:txBody>
      </p:sp>
      <p:grpSp>
        <p:nvGrpSpPr>
          <p:cNvPr id="4" name="Group 3"/>
          <p:cNvGrpSpPr>
            <a:grpSpLocks/>
          </p:cNvGrpSpPr>
          <p:nvPr/>
        </p:nvGrpSpPr>
        <p:grpSpPr bwMode="auto">
          <a:xfrm>
            <a:off x="611560" y="2060848"/>
            <a:ext cx="7779957" cy="3862168"/>
            <a:chOff x="480" y="1056"/>
            <a:chExt cx="5040" cy="2544"/>
          </a:xfrm>
        </p:grpSpPr>
        <p:sp>
          <p:nvSpPr>
            <p:cNvPr id="5" name="AutoShape 4"/>
            <p:cNvSpPr>
              <a:spLocks noChangeArrowheads="1"/>
            </p:cNvSpPr>
            <p:nvPr/>
          </p:nvSpPr>
          <p:spPr bwMode="auto">
            <a:xfrm>
              <a:off x="4080" y="1056"/>
              <a:ext cx="1440" cy="2544"/>
            </a:xfrm>
            <a:prstGeom prst="homePlate">
              <a:avLst>
                <a:gd name="adj" fmla="val 25000"/>
              </a:avLst>
            </a:prstGeom>
            <a:solidFill>
              <a:srgbClr val="00B0F0"/>
            </a:solidFill>
            <a:ln w="19050"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0"/>
            <a:lstStyle/>
            <a:p>
              <a:r>
                <a:rPr lang="en-US" altLang="ja-JP" sz="2800" dirty="0">
                  <a:ea typeface="標楷體" pitchFamily="65" charset="-120"/>
                </a:rPr>
                <a:t>STEP</a:t>
              </a:r>
              <a:r>
                <a:rPr lang="en-US" altLang="zh-TW" sz="2800" dirty="0">
                  <a:ea typeface="標楷體" pitchFamily="65" charset="-120"/>
                </a:rPr>
                <a:t>4</a:t>
              </a:r>
              <a:endParaRPr lang="en-US" altLang="ja-JP" sz="2800" dirty="0">
                <a:ea typeface="標楷體" pitchFamily="65" charset="-120"/>
              </a:endParaRPr>
            </a:p>
            <a:p>
              <a:r>
                <a:rPr lang="zh-TW" altLang="en-US" sz="2400" dirty="0">
                  <a:solidFill>
                    <a:srgbClr val="FFFF00"/>
                  </a:solidFill>
                  <a:ea typeface="標楷體" pitchFamily="65" charset="-120"/>
                </a:rPr>
                <a:t>演練你的</a:t>
              </a:r>
              <a:endParaRPr lang="en-US" altLang="zh-TW" sz="2400" dirty="0">
                <a:solidFill>
                  <a:srgbClr val="FFFF00"/>
                </a:solidFill>
                <a:ea typeface="標楷體" pitchFamily="65" charset="-120"/>
              </a:endParaRPr>
            </a:p>
            <a:p>
              <a:r>
                <a:rPr lang="zh-TW" altLang="en-US" sz="2400" dirty="0">
                  <a:solidFill>
                    <a:srgbClr val="FFFF00"/>
                  </a:solidFill>
                  <a:ea typeface="標楷體" pitchFamily="65" charset="-120"/>
                </a:rPr>
                <a:t>家庭應變</a:t>
              </a:r>
              <a:endParaRPr lang="en-US" altLang="zh-TW" sz="2400" dirty="0">
                <a:solidFill>
                  <a:srgbClr val="FFFF00"/>
                </a:solidFill>
                <a:ea typeface="標楷體" pitchFamily="65" charset="-120"/>
              </a:endParaRPr>
            </a:p>
            <a:p>
              <a:r>
                <a:rPr lang="zh-TW" altLang="en-US" sz="2400" dirty="0">
                  <a:solidFill>
                    <a:srgbClr val="FFFF00"/>
                  </a:solidFill>
                  <a:ea typeface="標楷體" pitchFamily="65" charset="-120"/>
                </a:rPr>
                <a:t>計劃</a:t>
              </a:r>
              <a:endParaRPr lang="en-US" altLang="zh-TW" sz="2400" dirty="0">
                <a:solidFill>
                  <a:srgbClr val="FFFF00"/>
                </a:solidFill>
                <a:ea typeface="標楷體" pitchFamily="65" charset="-120"/>
              </a:endParaRPr>
            </a:p>
            <a:p>
              <a:r>
                <a:rPr lang="en-US" altLang="zh-TW" sz="2400" dirty="0">
                  <a:solidFill>
                    <a:srgbClr val="FFFF00"/>
                  </a:solidFill>
                  <a:ea typeface="標楷體" pitchFamily="65" charset="-120"/>
                </a:rPr>
                <a:t>(Practice </a:t>
              </a:r>
            </a:p>
            <a:p>
              <a:r>
                <a:rPr lang="zh-TW" altLang="en-US" sz="2400" dirty="0">
                  <a:solidFill>
                    <a:srgbClr val="FFFF00"/>
                  </a:solidFill>
                  <a:ea typeface="標楷體" pitchFamily="65" charset="-120"/>
                </a:rPr>
                <a:t>  </a:t>
              </a:r>
              <a:r>
                <a:rPr lang="en-US" altLang="zh-TW" sz="2400" dirty="0">
                  <a:solidFill>
                    <a:srgbClr val="FFFF00"/>
                  </a:solidFill>
                  <a:ea typeface="標楷體" pitchFamily="65" charset="-120"/>
                </a:rPr>
                <a:t>your family </a:t>
              </a:r>
            </a:p>
            <a:p>
              <a:r>
                <a:rPr lang="zh-TW" altLang="en-US" sz="2400" dirty="0">
                  <a:solidFill>
                    <a:srgbClr val="FFFF00"/>
                  </a:solidFill>
                  <a:ea typeface="標楷體" pitchFamily="65" charset="-120"/>
                </a:rPr>
                <a:t>  </a:t>
              </a:r>
              <a:r>
                <a:rPr lang="en-US" altLang="zh-TW" sz="2400" dirty="0">
                  <a:solidFill>
                    <a:srgbClr val="FFFF00"/>
                  </a:solidFill>
                  <a:ea typeface="標楷體" pitchFamily="65" charset="-120"/>
                </a:rPr>
                <a:t>plan)</a:t>
              </a:r>
              <a:r>
                <a:rPr lang="zh-TW" altLang="en-US" sz="2400" dirty="0">
                  <a:solidFill>
                    <a:srgbClr val="FFFF00"/>
                  </a:solidFill>
                  <a:ea typeface="標楷體" pitchFamily="65" charset="-120"/>
                </a:rPr>
                <a:t>。</a:t>
              </a:r>
            </a:p>
          </p:txBody>
        </p:sp>
        <p:sp>
          <p:nvSpPr>
            <p:cNvPr id="6" name="AutoShape 5"/>
            <p:cNvSpPr>
              <a:spLocks noChangeArrowheads="1"/>
            </p:cNvSpPr>
            <p:nvPr/>
          </p:nvSpPr>
          <p:spPr bwMode="auto">
            <a:xfrm>
              <a:off x="2880" y="1056"/>
              <a:ext cx="1440" cy="2544"/>
            </a:xfrm>
            <a:prstGeom prst="homePlate">
              <a:avLst>
                <a:gd name="adj" fmla="val 25000"/>
              </a:avLst>
            </a:prstGeom>
            <a:solidFill>
              <a:srgbClr val="FFFF00"/>
            </a:solidFill>
            <a:ln w="19050"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0"/>
            <a:lstStyle/>
            <a:p>
              <a:r>
                <a:rPr lang="en-US" altLang="ja-JP" sz="2800" dirty="0">
                  <a:ea typeface="標楷體" pitchFamily="65" charset="-120"/>
                </a:rPr>
                <a:t>STEP</a:t>
              </a:r>
              <a:r>
                <a:rPr lang="en-US" altLang="zh-TW" sz="2800" dirty="0">
                  <a:ea typeface="標楷體" pitchFamily="65" charset="-120"/>
                </a:rPr>
                <a:t>3</a:t>
              </a:r>
            </a:p>
            <a:p>
              <a:r>
                <a:rPr lang="zh-TW" altLang="en-US" sz="2400" dirty="0">
                  <a:ea typeface="標楷體" pitchFamily="65" charset="-120"/>
                </a:rPr>
                <a:t>確定一個</a:t>
              </a:r>
              <a:endParaRPr lang="en-US" altLang="zh-TW" sz="2400" dirty="0">
                <a:ea typeface="標楷體" pitchFamily="65" charset="-120"/>
              </a:endParaRPr>
            </a:p>
            <a:p>
              <a:r>
                <a:rPr lang="zh-TW" altLang="en-US" sz="2400" dirty="0">
                  <a:ea typeface="標楷體" pitchFamily="65" charset="-120"/>
                </a:rPr>
                <a:t>當地和區域</a:t>
              </a:r>
              <a:endParaRPr lang="en-US" altLang="zh-TW" sz="2400" dirty="0">
                <a:ea typeface="標楷體" pitchFamily="65" charset="-120"/>
              </a:endParaRPr>
            </a:p>
            <a:p>
              <a:r>
                <a:rPr lang="zh-TW" altLang="en-US" sz="2400" dirty="0">
                  <a:ea typeface="標楷體" pitchFamily="65" charset="-120"/>
                </a:rPr>
                <a:t>的聚會場所</a:t>
              </a:r>
              <a:endParaRPr lang="en-US" altLang="zh-TW" sz="2400" dirty="0">
                <a:ea typeface="標楷體" pitchFamily="65" charset="-120"/>
              </a:endParaRPr>
            </a:p>
            <a:p>
              <a:r>
                <a:rPr lang="en-US" altLang="zh-TW" sz="2400" dirty="0">
                  <a:ea typeface="標楷體" pitchFamily="65" charset="-120"/>
                </a:rPr>
                <a:t>(Identify a </a:t>
              </a:r>
            </a:p>
            <a:p>
              <a:r>
                <a:rPr lang="zh-TW" altLang="en-US" sz="2400" dirty="0">
                  <a:ea typeface="標楷體" pitchFamily="65" charset="-120"/>
                </a:rPr>
                <a:t>  </a:t>
              </a:r>
              <a:r>
                <a:rPr lang="en-US" altLang="zh-TW" sz="2400" dirty="0">
                  <a:ea typeface="標楷體" pitchFamily="65" charset="-120"/>
                </a:rPr>
                <a:t>local </a:t>
              </a:r>
              <a:r>
                <a:rPr lang="zh-TW" altLang="en-US" sz="2400" dirty="0">
                  <a:ea typeface="標楷體" pitchFamily="65" charset="-120"/>
                </a:rPr>
                <a:t> </a:t>
              </a:r>
              <a:r>
                <a:rPr lang="en-US" altLang="zh-TW" sz="2400" dirty="0">
                  <a:ea typeface="標楷體" pitchFamily="65" charset="-120"/>
                </a:rPr>
                <a:t>and </a:t>
              </a:r>
            </a:p>
            <a:p>
              <a:r>
                <a:rPr lang="en-US" altLang="zh-TW" sz="2400" dirty="0">
                  <a:ea typeface="標楷體" pitchFamily="65" charset="-120"/>
                </a:rPr>
                <a:t>regional </a:t>
              </a:r>
            </a:p>
            <a:p>
              <a:r>
                <a:rPr lang="en-US" altLang="zh-TW" sz="2400" dirty="0">
                  <a:ea typeface="標楷體" pitchFamily="65" charset="-120"/>
                </a:rPr>
                <a:t>meeting </a:t>
              </a:r>
            </a:p>
            <a:p>
              <a:r>
                <a:rPr lang="en-US" altLang="zh-TW" sz="2400" dirty="0">
                  <a:ea typeface="標楷體" pitchFamily="65" charset="-120"/>
                </a:rPr>
                <a:t>place)</a:t>
              </a:r>
              <a:r>
                <a:rPr lang="zh-TW" altLang="en-US" sz="2400" dirty="0">
                  <a:ea typeface="標楷體" pitchFamily="65" charset="-120"/>
                </a:rPr>
                <a:t>。</a:t>
              </a:r>
            </a:p>
          </p:txBody>
        </p:sp>
        <p:sp>
          <p:nvSpPr>
            <p:cNvPr id="7" name="AutoShape 6"/>
            <p:cNvSpPr>
              <a:spLocks noChangeArrowheads="1"/>
            </p:cNvSpPr>
            <p:nvPr/>
          </p:nvSpPr>
          <p:spPr bwMode="auto">
            <a:xfrm>
              <a:off x="1680" y="1056"/>
              <a:ext cx="1440" cy="2544"/>
            </a:xfrm>
            <a:prstGeom prst="homePlate">
              <a:avLst>
                <a:gd name="adj" fmla="val 25000"/>
              </a:avLst>
            </a:prstGeom>
            <a:solidFill>
              <a:srgbClr val="E0A0E0"/>
            </a:solidFill>
            <a:ln w="19050"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0"/>
            <a:lstStyle/>
            <a:p>
              <a:r>
                <a:rPr lang="en-US" altLang="ja-JP" sz="2800" dirty="0">
                  <a:ea typeface="標楷體" pitchFamily="65" charset="-120"/>
                </a:rPr>
                <a:t>STEP</a:t>
              </a:r>
              <a:r>
                <a:rPr lang="en-US" altLang="zh-TW" sz="2800" dirty="0">
                  <a:ea typeface="標楷體" pitchFamily="65" charset="-120"/>
                </a:rPr>
                <a:t>2</a:t>
              </a:r>
            </a:p>
            <a:p>
              <a:r>
                <a:rPr lang="zh-TW" altLang="en-US" sz="2400" dirty="0">
                  <a:ea typeface="標楷體" pitchFamily="65" charset="-120"/>
                </a:rPr>
                <a:t>建立一個</a:t>
              </a:r>
              <a:endParaRPr lang="en-US" altLang="zh-TW" sz="2400" dirty="0">
                <a:ea typeface="標楷體" pitchFamily="65" charset="-120"/>
              </a:endParaRPr>
            </a:p>
            <a:p>
              <a:r>
                <a:rPr lang="zh-TW" altLang="en-US" sz="2400" dirty="0">
                  <a:ea typeface="標楷體" pitchFamily="65" charset="-120"/>
                </a:rPr>
                <a:t>家庭應變</a:t>
              </a:r>
              <a:endParaRPr lang="en-US" altLang="zh-TW" sz="2400" dirty="0">
                <a:ea typeface="標楷體" pitchFamily="65" charset="-120"/>
              </a:endParaRPr>
            </a:p>
            <a:p>
              <a:r>
                <a:rPr lang="zh-TW" altLang="en-US" sz="2400" dirty="0">
                  <a:ea typeface="標楷體" pitchFamily="65" charset="-120"/>
                </a:rPr>
                <a:t>計劃</a:t>
              </a:r>
              <a:endParaRPr lang="en-US" altLang="zh-TW" sz="2400" dirty="0">
                <a:ea typeface="標楷體" pitchFamily="65" charset="-120"/>
              </a:endParaRPr>
            </a:p>
            <a:p>
              <a:r>
                <a:rPr lang="en-US" altLang="zh-TW" sz="2400" dirty="0">
                  <a:ea typeface="標楷體" pitchFamily="65" charset="-120"/>
                </a:rPr>
                <a:t>(Develop a</a:t>
              </a:r>
            </a:p>
            <a:p>
              <a:r>
                <a:rPr lang="en-US" altLang="zh-TW" sz="2400" dirty="0">
                  <a:ea typeface="標楷體" pitchFamily="65" charset="-120"/>
                </a:rPr>
                <a:t> family </a:t>
              </a:r>
            </a:p>
            <a:p>
              <a:r>
                <a:rPr lang="en-US" altLang="zh-TW" sz="2400" dirty="0">
                  <a:ea typeface="標楷體" pitchFamily="65" charset="-120"/>
                </a:rPr>
                <a:t>Preparedness</a:t>
              </a:r>
            </a:p>
            <a:p>
              <a:r>
                <a:rPr lang="en-US" altLang="zh-TW" sz="2400" dirty="0">
                  <a:ea typeface="標楷體" pitchFamily="65" charset="-120"/>
                </a:rPr>
                <a:t> plan)</a:t>
              </a:r>
              <a:r>
                <a:rPr lang="zh-TW" altLang="en-US" sz="2400" dirty="0">
                  <a:ea typeface="標楷體" pitchFamily="65" charset="-120"/>
                </a:rPr>
                <a:t>。 </a:t>
              </a:r>
            </a:p>
          </p:txBody>
        </p:sp>
        <p:sp>
          <p:nvSpPr>
            <p:cNvPr id="8" name="AutoShape 7"/>
            <p:cNvSpPr>
              <a:spLocks noChangeArrowheads="1"/>
            </p:cNvSpPr>
            <p:nvPr/>
          </p:nvSpPr>
          <p:spPr bwMode="auto">
            <a:xfrm>
              <a:off x="480" y="1056"/>
              <a:ext cx="1440" cy="2544"/>
            </a:xfrm>
            <a:prstGeom prst="homePlate">
              <a:avLst>
                <a:gd name="adj" fmla="val 25000"/>
              </a:avLst>
            </a:prstGeom>
            <a:solidFill>
              <a:srgbClr val="00FFCC"/>
            </a:solidFill>
            <a:ln w="19050"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0"/>
            <a:lstStyle/>
            <a:p>
              <a:r>
                <a:rPr lang="en-US" altLang="ja-JP" sz="2800" dirty="0">
                  <a:ea typeface="標楷體" pitchFamily="65" charset="-120"/>
                </a:rPr>
                <a:t>STEP</a:t>
              </a:r>
              <a:r>
                <a:rPr lang="en-US" altLang="zh-TW" sz="2800" dirty="0">
                  <a:ea typeface="標楷體" pitchFamily="65" charset="-120"/>
                </a:rPr>
                <a:t>1</a:t>
              </a:r>
              <a:endParaRPr lang="en-US" altLang="ja-JP" sz="2800" dirty="0">
                <a:ea typeface="標楷體" pitchFamily="65" charset="-120"/>
              </a:endParaRPr>
            </a:p>
            <a:p>
              <a:r>
                <a:rPr lang="zh-TW" altLang="en-US" sz="2400" dirty="0">
                  <a:ea typeface="標楷體" pitchFamily="65" charset="-120"/>
                </a:rPr>
                <a:t>準備一個</a:t>
              </a:r>
              <a:endParaRPr lang="en-US" altLang="zh-TW" sz="2400" dirty="0">
                <a:ea typeface="標楷體" pitchFamily="65" charset="-120"/>
              </a:endParaRPr>
            </a:p>
            <a:p>
              <a:r>
                <a:rPr lang="zh-TW" altLang="en-US" sz="2400" dirty="0">
                  <a:ea typeface="標楷體" pitchFamily="65" charset="-120"/>
                </a:rPr>
                <a:t>家庭</a:t>
              </a:r>
              <a:endParaRPr lang="en-US" altLang="zh-TW" sz="2400" dirty="0">
                <a:ea typeface="標楷體" pitchFamily="65" charset="-120"/>
              </a:endParaRPr>
            </a:p>
            <a:p>
              <a:r>
                <a:rPr lang="zh-TW" altLang="en-US" sz="2400" dirty="0">
                  <a:ea typeface="標楷體" pitchFamily="65" charset="-120"/>
                </a:rPr>
                <a:t>緊急避難包</a:t>
              </a:r>
              <a:endParaRPr lang="en-US" altLang="zh-TW" sz="2400" dirty="0">
                <a:ea typeface="標楷體" pitchFamily="65" charset="-120"/>
              </a:endParaRPr>
            </a:p>
            <a:p>
              <a:r>
                <a:rPr lang="en-US" altLang="zh-TW" sz="2400" dirty="0">
                  <a:ea typeface="標楷體" pitchFamily="65" charset="-120"/>
                </a:rPr>
                <a:t>(Create a</a:t>
              </a:r>
            </a:p>
            <a:p>
              <a:r>
                <a:rPr lang="en-US" altLang="zh-TW" sz="2400" dirty="0">
                  <a:ea typeface="標楷體" pitchFamily="65" charset="-120"/>
                </a:rPr>
                <a:t> family </a:t>
              </a:r>
            </a:p>
            <a:p>
              <a:r>
                <a:rPr lang="en-US" altLang="zh-TW" sz="2400" dirty="0">
                  <a:ea typeface="標楷體" pitchFamily="65" charset="-120"/>
                </a:rPr>
                <a:t>Disaster</a:t>
              </a:r>
            </a:p>
            <a:p>
              <a:r>
                <a:rPr lang="en-US" altLang="zh-TW" sz="2400" dirty="0">
                  <a:ea typeface="標楷體" pitchFamily="65" charset="-120"/>
                </a:rPr>
                <a:t> supply </a:t>
              </a:r>
            </a:p>
            <a:p>
              <a:r>
                <a:rPr lang="en-US" altLang="zh-TW" sz="2400" dirty="0">
                  <a:ea typeface="標楷體" pitchFamily="65" charset="-120"/>
                </a:rPr>
                <a:t>kit)</a:t>
              </a:r>
              <a:r>
                <a:rPr lang="zh-TW" altLang="en-US" sz="2400" dirty="0">
                  <a:ea typeface="標楷體" pitchFamily="65" charset="-120"/>
                </a:rPr>
                <a:t>。 </a:t>
              </a:r>
            </a:p>
          </p:txBody>
        </p:sp>
      </p:grpSp>
      <p:sp>
        <p:nvSpPr>
          <p:cNvPr id="9" name="文字方塊 8"/>
          <p:cNvSpPr txBox="1"/>
          <p:nvPr/>
        </p:nvSpPr>
        <p:spPr>
          <a:xfrm>
            <a:off x="1043608" y="5923016"/>
            <a:ext cx="6912768" cy="461665"/>
          </a:xfrm>
          <a:prstGeom prst="rect">
            <a:avLst/>
          </a:prstGeom>
          <a:noFill/>
        </p:spPr>
        <p:txBody>
          <a:bodyPr wrap="square" rtlCol="0">
            <a:spAutoFit/>
          </a:bodyPr>
          <a:lstStyle/>
          <a:p>
            <a:pPr algn="ctr"/>
            <a:r>
              <a:rPr lang="zh-TW" altLang="en-US" sz="2400" dirty="0">
                <a:solidFill>
                  <a:srgbClr val="FF0000"/>
                </a:solidFill>
              </a:rPr>
              <a:t>（</a:t>
            </a:r>
            <a:r>
              <a:rPr lang="en-US" altLang="zh-TW" sz="2400" dirty="0">
                <a:solidFill>
                  <a:srgbClr val="FF0000"/>
                </a:solidFill>
              </a:rPr>
              <a:t>FEMA, Family Emergency Planning Guide, 2013</a:t>
            </a:r>
            <a:r>
              <a:rPr lang="zh-TW" altLang="en-US" sz="2400" dirty="0">
                <a:solidFill>
                  <a:srgbClr val="FF0000"/>
                </a:solidFill>
              </a:rPr>
              <a:t>）</a:t>
            </a:r>
          </a:p>
        </p:txBody>
      </p:sp>
      <p:sp>
        <p:nvSpPr>
          <p:cNvPr id="10" name="日期版面配置區 9"/>
          <p:cNvSpPr>
            <a:spLocks noGrp="1"/>
          </p:cNvSpPr>
          <p:nvPr>
            <p:ph type="dt" sz="half" idx="10"/>
          </p:nvPr>
        </p:nvSpPr>
        <p:spPr/>
        <p:txBody>
          <a:bodyPr/>
          <a:lstStyle/>
          <a:p>
            <a:fld id="{DC5A5674-7060-4053-BD95-0A2815E64B28}" type="datetime1">
              <a:rPr lang="zh-TW" altLang="en-US" smtClean="0"/>
              <a:t>2021/10/14</a:t>
            </a:fld>
            <a:endParaRPr lang="en-US" altLang="zh-TW"/>
          </a:p>
        </p:txBody>
      </p:sp>
      <p:sp>
        <p:nvSpPr>
          <p:cNvPr id="11" name="頁尾版面配置區 10"/>
          <p:cNvSpPr>
            <a:spLocks noGrp="1"/>
          </p:cNvSpPr>
          <p:nvPr>
            <p:ph type="ftr" sz="quarter" idx="11"/>
          </p:nvPr>
        </p:nvSpPr>
        <p:spPr/>
        <p:txBody>
          <a:bodyPr/>
          <a:lstStyle/>
          <a:p>
            <a:r>
              <a:rPr lang="zh-TW" altLang="en-US" smtClean="0"/>
              <a:t>危機與應變</a:t>
            </a:r>
            <a:endParaRPr lang="en-US" altLang="zh-TW"/>
          </a:p>
        </p:txBody>
      </p:sp>
      <p:sp>
        <p:nvSpPr>
          <p:cNvPr id="12" name="投影片編號版面配置區 11"/>
          <p:cNvSpPr>
            <a:spLocks noGrp="1"/>
          </p:cNvSpPr>
          <p:nvPr>
            <p:ph type="sldNum" sz="quarter" idx="12"/>
          </p:nvPr>
        </p:nvSpPr>
        <p:spPr/>
        <p:txBody>
          <a:bodyPr/>
          <a:lstStyle/>
          <a:p>
            <a:fld id="{31AA3F5B-A174-475E-9297-501CC17DCDDB}" type="slidenum">
              <a:rPr lang="en-US" altLang="zh-TW" smtClean="0"/>
              <a:pPr/>
              <a:t>16</a:t>
            </a:fld>
            <a:endParaRPr lang="en-US" altLang="zh-TW"/>
          </a:p>
        </p:txBody>
      </p:sp>
    </p:spTree>
    <p:extLst>
      <p:ext uri="{BB962C8B-B14F-4D97-AF65-F5344CB8AC3E}">
        <p14:creationId xmlns:p14="http://schemas.microsoft.com/office/powerpoint/2010/main" val="237883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DE8BB0F-4A4F-4C42-B706-4AE607F4A119}" type="datetime1">
              <a:rPr lang="zh-TW" altLang="en-US" smtClean="0"/>
              <a:t>2021/10/14</a:t>
            </a:fld>
            <a:endParaRPr lang="en-US" altLang="zh-TW"/>
          </a:p>
        </p:txBody>
      </p:sp>
      <p:sp>
        <p:nvSpPr>
          <p:cNvPr id="3" name="頁尾版面配置區 2"/>
          <p:cNvSpPr>
            <a:spLocks noGrp="1"/>
          </p:cNvSpPr>
          <p:nvPr>
            <p:ph type="ftr" sz="quarter" idx="11"/>
          </p:nvPr>
        </p:nvSpPr>
        <p:spPr/>
        <p:txBody>
          <a:bodyPr/>
          <a:lstStyle/>
          <a:p>
            <a:r>
              <a:rPr lang="zh-TW" altLang="en-US" smtClean="0"/>
              <a:t>危機與應變</a:t>
            </a:r>
            <a:endParaRPr lang="en-US" altLang="zh-TW"/>
          </a:p>
        </p:txBody>
      </p:sp>
      <p:sp>
        <p:nvSpPr>
          <p:cNvPr id="4" name="投影片編號版面配置區 3"/>
          <p:cNvSpPr>
            <a:spLocks noGrp="1"/>
          </p:cNvSpPr>
          <p:nvPr>
            <p:ph type="sldNum" sz="quarter" idx="12"/>
          </p:nvPr>
        </p:nvSpPr>
        <p:spPr/>
        <p:txBody>
          <a:bodyPr/>
          <a:lstStyle/>
          <a:p>
            <a:fld id="{B9E717AF-B144-4C0C-89F7-CA7FC7CA6E54}" type="slidenum">
              <a:rPr lang="en-US" altLang="zh-TW" smtClean="0"/>
              <a:pPr/>
              <a:t>17</a:t>
            </a:fld>
            <a:endParaRPr lang="en-US" altLang="zh-TW"/>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0"/>
            <a:ext cx="8136904" cy="6021288"/>
          </a:xfrm>
          <a:prstGeom prst="rect">
            <a:avLst/>
          </a:prstGeom>
        </p:spPr>
      </p:pic>
    </p:spTree>
    <p:extLst>
      <p:ext uri="{BB962C8B-B14F-4D97-AF65-F5344CB8AC3E}">
        <p14:creationId xmlns:p14="http://schemas.microsoft.com/office/powerpoint/2010/main" val="2329706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43608" y="332656"/>
            <a:ext cx="7125113" cy="924475"/>
          </a:xfrm>
          <a:solidFill>
            <a:schemeClr val="accent6">
              <a:lumMod val="20000"/>
              <a:lumOff val="80000"/>
            </a:schemeClr>
          </a:solidFill>
        </p:spPr>
        <p:txBody>
          <a:bodyPr/>
          <a:lstStyle/>
          <a:p>
            <a:r>
              <a:rPr lang="zh-TW" altLang="en-US" dirty="0">
                <a:solidFill>
                  <a:srgbClr val="FF0000"/>
                </a:solidFill>
              </a:rPr>
              <a:t>陸、建立危機應變計畫</a:t>
            </a:r>
          </a:p>
        </p:txBody>
      </p:sp>
      <p:sp>
        <p:nvSpPr>
          <p:cNvPr id="3" name="內容版面配置區 2"/>
          <p:cNvSpPr>
            <a:spLocks noGrp="1"/>
          </p:cNvSpPr>
          <p:nvPr>
            <p:ph idx="1"/>
          </p:nvPr>
        </p:nvSpPr>
        <p:spPr>
          <a:xfrm>
            <a:off x="1009976" y="1284265"/>
            <a:ext cx="7125112" cy="1728192"/>
          </a:xfrm>
          <a:solidFill>
            <a:srgbClr val="FFFF00"/>
          </a:solidFill>
        </p:spPr>
        <p:txBody>
          <a:bodyPr>
            <a:noAutofit/>
          </a:bodyPr>
          <a:lstStyle/>
          <a:p>
            <a:pPr marL="0" indent="0">
              <a:buNone/>
            </a:pPr>
            <a:r>
              <a:rPr lang="zh-TW" altLang="en-US" sz="2400" dirty="0">
                <a:latin typeface="標楷體" pitchFamily="65" charset="-120"/>
                <a:ea typeface="標楷體" pitchFamily="65" charset="-120"/>
              </a:rPr>
              <a:t>美國急診醫師學院（</a:t>
            </a:r>
            <a:r>
              <a:rPr lang="en-US" altLang="zh-TW" sz="2400" dirty="0">
                <a:latin typeface="標楷體" pitchFamily="65" charset="-120"/>
                <a:ea typeface="標楷體" pitchFamily="65" charset="-120"/>
              </a:rPr>
              <a:t>ACEP,2013</a:t>
            </a:r>
            <a:r>
              <a:rPr lang="zh-TW" altLang="en-US" sz="2400" dirty="0">
                <a:latin typeface="標楷體" pitchFamily="65" charset="-120"/>
                <a:ea typeface="標楷體" pitchFamily="65" charset="-120"/>
              </a:rPr>
              <a:t>）推出：</a:t>
            </a:r>
            <a:r>
              <a:rPr lang="zh-TW" altLang="en-US" sz="2400" b="1" dirty="0">
                <a:solidFill>
                  <a:srgbClr val="FF0000"/>
                </a:solidFill>
                <a:latin typeface="標楷體" pitchFamily="65" charset="-120"/>
                <a:ea typeface="標楷體" pitchFamily="65" charset="-120"/>
              </a:rPr>
              <a:t>「災難英雄」</a:t>
            </a:r>
            <a:r>
              <a:rPr lang="en-US" altLang="zh-TW" sz="2400" b="1" dirty="0">
                <a:solidFill>
                  <a:srgbClr val="FF0000"/>
                </a:solidFill>
                <a:latin typeface="標楷體" pitchFamily="65" charset="-120"/>
                <a:ea typeface="標楷體" pitchFamily="65" charset="-120"/>
              </a:rPr>
              <a:t>(Disaster Hero)</a:t>
            </a:r>
            <a:r>
              <a:rPr lang="zh-TW" altLang="en-US" sz="2400" dirty="0">
                <a:latin typeface="標楷體" pitchFamily="65" charset="-120"/>
                <a:ea typeface="標楷體" pitchFamily="65" charset="-120"/>
              </a:rPr>
              <a:t> 線上遊戲。透過電腦遊戲教導家庭成員如何面對所有類型的災害或危險情況而設計的遊戲。</a:t>
            </a:r>
            <a:r>
              <a:rPr lang="en-US" altLang="zh-TW" sz="2400" dirty="0">
                <a:latin typeface="標楷體" pitchFamily="65" charset="-120"/>
                <a:ea typeface="標楷體" pitchFamily="65" charset="-120"/>
                <a:hlinkClick r:id="rId2"/>
              </a:rPr>
              <a:t>http://www.disasterhero.com/</a:t>
            </a:r>
            <a:r>
              <a:rPr lang="zh-TW" altLang="en-US" sz="2400" dirty="0">
                <a:latin typeface="標楷體" pitchFamily="65" charset="-120"/>
                <a:ea typeface="標楷體" pitchFamily="65" charset="-120"/>
              </a:rPr>
              <a:t> </a:t>
            </a:r>
            <a:endParaRPr lang="en-US" altLang="zh-TW" sz="2400" dirty="0">
              <a:latin typeface="標楷體" pitchFamily="65" charset="-120"/>
              <a:ea typeface="標楷體" pitchFamily="65" charset="-12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76" y="3070471"/>
            <a:ext cx="712511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937836" y="3337267"/>
            <a:ext cx="5221417" cy="276999"/>
          </a:xfrm>
          <a:prstGeom prst="rect">
            <a:avLst/>
          </a:prstGeom>
          <a:noFill/>
        </p:spPr>
        <p:txBody>
          <a:bodyPr wrap="square" rtlCol="0">
            <a:spAutoFit/>
          </a:bodyPr>
          <a:lstStyle/>
          <a:p>
            <a:pPr algn="ctr"/>
            <a:r>
              <a:rPr lang="en-US" altLang="zh-TW" sz="1200" dirty="0">
                <a:solidFill>
                  <a:schemeClr val="bg1"/>
                </a:solidFill>
              </a:rPr>
              <a:t>(ACEP, Disaster Hero homepage image, 2013)</a:t>
            </a:r>
            <a:endParaRPr lang="zh-TW" altLang="en-US" sz="1200" dirty="0">
              <a:solidFill>
                <a:schemeClr val="bg1"/>
              </a:solidFill>
            </a:endParaRPr>
          </a:p>
        </p:txBody>
      </p:sp>
      <p:sp>
        <p:nvSpPr>
          <p:cNvPr id="5" name="日期版面配置區 4"/>
          <p:cNvSpPr>
            <a:spLocks noGrp="1"/>
          </p:cNvSpPr>
          <p:nvPr>
            <p:ph type="dt" sz="half" idx="10"/>
          </p:nvPr>
        </p:nvSpPr>
        <p:spPr/>
        <p:txBody>
          <a:bodyPr/>
          <a:lstStyle/>
          <a:p>
            <a:fld id="{060EC7DB-7096-40E7-B24D-CE2A9094313E}" type="datetime1">
              <a:rPr lang="zh-TW" altLang="en-US" smtClean="0"/>
              <a:t>2021/10/14</a:t>
            </a:fld>
            <a:endParaRPr lang="en-US" altLang="zh-TW"/>
          </a:p>
        </p:txBody>
      </p:sp>
      <p:sp>
        <p:nvSpPr>
          <p:cNvPr id="6" name="頁尾版面配置區 5"/>
          <p:cNvSpPr>
            <a:spLocks noGrp="1"/>
          </p:cNvSpPr>
          <p:nvPr>
            <p:ph type="ftr" sz="quarter" idx="11"/>
          </p:nvPr>
        </p:nvSpPr>
        <p:spPr/>
        <p:txBody>
          <a:bodyPr/>
          <a:lstStyle/>
          <a:p>
            <a:r>
              <a:rPr lang="zh-TW" altLang="en-US" smtClean="0"/>
              <a:t>危機與應變</a:t>
            </a:r>
            <a:endParaRPr lang="en-US" altLang="zh-TW" dirty="0"/>
          </a:p>
        </p:txBody>
      </p:sp>
      <p:sp>
        <p:nvSpPr>
          <p:cNvPr id="7" name="投影片編號版面配置區 6"/>
          <p:cNvSpPr>
            <a:spLocks noGrp="1"/>
          </p:cNvSpPr>
          <p:nvPr>
            <p:ph type="sldNum" sz="quarter" idx="12"/>
          </p:nvPr>
        </p:nvSpPr>
        <p:spPr/>
        <p:txBody>
          <a:bodyPr/>
          <a:lstStyle/>
          <a:p>
            <a:fld id="{31AA3F5B-A174-475E-9297-501CC17DCDDB}" type="slidenum">
              <a:rPr lang="en-US" altLang="zh-TW" smtClean="0"/>
              <a:pPr/>
              <a:t>18</a:t>
            </a:fld>
            <a:endParaRPr lang="en-US" altLang="zh-TW"/>
          </a:p>
        </p:txBody>
      </p:sp>
    </p:spTree>
    <p:extLst>
      <p:ext uri="{BB962C8B-B14F-4D97-AF65-F5344CB8AC3E}">
        <p14:creationId xmlns:p14="http://schemas.microsoft.com/office/powerpoint/2010/main" val="39103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26EA939-DA79-489B-BE85-9B5F4559A3DC}"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p>
            <a:fld id="{19A83601-00F4-4B4B-B6DC-8AC93FAB002A}" type="slidenum">
              <a:rPr lang="en-US" altLang="zh-TW"/>
              <a:pPr/>
              <a:t>19</a:t>
            </a:fld>
            <a:endParaRPr lang="en-US" altLang="zh-TW"/>
          </a:p>
        </p:txBody>
      </p:sp>
      <p:sp>
        <p:nvSpPr>
          <p:cNvPr id="95234" name="Rectangle 2"/>
          <p:cNvSpPr>
            <a:spLocks noGrp="1" noChangeArrowheads="1"/>
          </p:cNvSpPr>
          <p:nvPr>
            <p:ph type="title"/>
          </p:nvPr>
        </p:nvSpPr>
        <p:spPr>
          <a:solidFill>
            <a:schemeClr val="accent6">
              <a:lumMod val="20000"/>
              <a:lumOff val="80000"/>
            </a:schemeClr>
          </a:solidFill>
          <a:ln/>
        </p:spPr>
        <p:txBody>
          <a:bodyPr/>
          <a:lstStyle/>
          <a:p>
            <a:r>
              <a:rPr lang="zh-TW" altLang="en-US" sz="4000" dirty="0">
                <a:solidFill>
                  <a:srgbClr val="FF0000"/>
                </a:solidFill>
                <a:ea typeface="細明體" pitchFamily="49" charset="-120"/>
              </a:rPr>
              <a:t>柒、結語</a:t>
            </a:r>
            <a:r>
              <a:rPr lang="en-US" altLang="zh-TW" sz="4000" dirty="0">
                <a:solidFill>
                  <a:srgbClr val="FF0000"/>
                </a:solidFill>
                <a:ea typeface="細明體" pitchFamily="49" charset="-120"/>
              </a:rPr>
              <a:t>(1) </a:t>
            </a:r>
            <a:r>
              <a:rPr lang="zh-TW" altLang="en-US" sz="4000" dirty="0">
                <a:solidFill>
                  <a:schemeClr val="accent2"/>
                </a:solidFill>
                <a:ea typeface="細明體" pitchFamily="49" charset="-120"/>
              </a:rPr>
              <a:t>：危機管理有要領</a:t>
            </a:r>
          </a:p>
        </p:txBody>
      </p:sp>
      <p:sp>
        <p:nvSpPr>
          <p:cNvPr id="95235" name="Rectangle 3"/>
          <p:cNvSpPr>
            <a:spLocks noGrp="1" noChangeArrowheads="1"/>
          </p:cNvSpPr>
          <p:nvPr>
            <p:ph type="body" idx="1"/>
          </p:nvPr>
        </p:nvSpPr>
        <p:spPr>
          <a:xfrm>
            <a:off x="685800" y="1752600"/>
            <a:ext cx="7772400" cy="4343400"/>
          </a:xfrm>
          <a:solidFill>
            <a:srgbClr val="FFFF00"/>
          </a:solidFill>
        </p:spPr>
        <p:txBody>
          <a:bodyPr/>
          <a:lstStyle/>
          <a:p>
            <a:r>
              <a:rPr lang="zh-TW" altLang="en-US" sz="2800" dirty="0"/>
              <a:t>預防重於搶救。居安思危，有備無患；</a:t>
            </a:r>
          </a:p>
          <a:p>
            <a:r>
              <a:rPr lang="zh-TW" altLang="en-US" sz="2800" dirty="0">
                <a:solidFill>
                  <a:schemeClr val="accent2"/>
                </a:solidFill>
              </a:rPr>
              <a:t>「危機」帶來「轉機」。</a:t>
            </a:r>
          </a:p>
          <a:p>
            <a:r>
              <a:rPr lang="zh-TW" altLang="en-US" sz="2800" dirty="0"/>
              <a:t>建立完整的危機管理系統</a:t>
            </a:r>
          </a:p>
          <a:p>
            <a:pPr lvl="1"/>
            <a:r>
              <a:rPr lang="zh-TW" altLang="en-US" dirty="0">
                <a:solidFill>
                  <a:srgbClr val="FF3300"/>
                </a:solidFill>
              </a:rPr>
              <a:t>發現危機</a:t>
            </a:r>
          </a:p>
          <a:p>
            <a:pPr lvl="1"/>
            <a:r>
              <a:rPr lang="zh-TW" altLang="en-US" dirty="0">
                <a:solidFill>
                  <a:srgbClr val="FF3300"/>
                </a:solidFill>
              </a:rPr>
              <a:t>隔離危機</a:t>
            </a:r>
          </a:p>
          <a:p>
            <a:pPr lvl="1"/>
            <a:r>
              <a:rPr lang="zh-TW" altLang="en-US" dirty="0">
                <a:solidFill>
                  <a:srgbClr val="FF3300"/>
                </a:solidFill>
              </a:rPr>
              <a:t>處理危機</a:t>
            </a:r>
            <a:endParaRPr lang="en-US" altLang="zh-TW" dirty="0">
              <a:solidFill>
                <a:srgbClr val="FF3300"/>
              </a:solidFill>
            </a:endParaRPr>
          </a:p>
          <a:p>
            <a:pPr marL="0" indent="0">
              <a:buNone/>
            </a:pPr>
            <a:r>
              <a:rPr lang="zh-TW" altLang="en-US" dirty="0">
                <a:solidFill>
                  <a:schemeClr val="accent2">
                    <a:lumMod val="75000"/>
                  </a:schemeClr>
                </a:solidFill>
              </a:rPr>
              <a:t>★神父告解：跌倒</a:t>
            </a:r>
            <a:r>
              <a:rPr lang="en-US" altLang="zh-TW" dirty="0">
                <a:solidFill>
                  <a:schemeClr val="accent2">
                    <a:lumMod val="75000"/>
                  </a:schemeClr>
                </a:solidFill>
              </a:rPr>
              <a:t>!</a:t>
            </a:r>
          </a:p>
        </p:txBody>
      </p:sp>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004" y="3573016"/>
            <a:ext cx="3528392" cy="241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日期版面配置區 3"/>
          <p:cNvSpPr>
            <a:spLocks noGrp="1"/>
          </p:cNvSpPr>
          <p:nvPr>
            <p:ph type="dt" sz="quarter" idx="10"/>
          </p:nvPr>
        </p:nvSpPr>
        <p:spPr/>
        <p:txBody>
          <a:bodyPr/>
          <a:lstStyle/>
          <a:p>
            <a:pPr>
              <a:defRPr/>
            </a:pPr>
            <a:fld id="{2CF0838B-9696-43C6-8227-4CB269D50BC6}" type="datetime1">
              <a:rPr lang="zh-TW" altLang="en-US" smtClean="0"/>
              <a:t>2021/10/14</a:t>
            </a:fld>
            <a:endParaRPr lang="en-US" altLang="zh-TW"/>
          </a:p>
        </p:txBody>
      </p:sp>
      <p:sp>
        <p:nvSpPr>
          <p:cNvPr id="3075" name="Rectangle 2"/>
          <p:cNvSpPr>
            <a:spLocks noGrp="1" noChangeArrowheads="1"/>
          </p:cNvSpPr>
          <p:nvPr>
            <p:ph type="title"/>
          </p:nvPr>
        </p:nvSpPr>
        <p:spPr>
          <a:solidFill>
            <a:schemeClr val="accent6">
              <a:lumMod val="20000"/>
              <a:lumOff val="80000"/>
            </a:schemeClr>
          </a:solidFill>
          <a:ln>
            <a:solidFill>
              <a:schemeClr val="accent2">
                <a:lumMod val="20000"/>
                <a:lumOff val="80000"/>
              </a:schemeClr>
            </a:solidFill>
          </a:ln>
        </p:spPr>
        <p:txBody>
          <a:bodyPr/>
          <a:lstStyle/>
          <a:p>
            <a:pPr eaLnBrk="1" hangingPunct="1"/>
            <a:r>
              <a:rPr lang="zh-TW" altLang="en-US" dirty="0">
                <a:solidFill>
                  <a:srgbClr val="FF0000"/>
                </a:solidFill>
              </a:rPr>
              <a:t>報告綱要</a:t>
            </a:r>
          </a:p>
        </p:txBody>
      </p:sp>
      <p:sp>
        <p:nvSpPr>
          <p:cNvPr id="3076" name="Rectangle 3"/>
          <p:cNvSpPr>
            <a:spLocks noGrp="1" noChangeArrowheads="1"/>
          </p:cNvSpPr>
          <p:nvPr>
            <p:ph type="body" idx="1"/>
          </p:nvPr>
        </p:nvSpPr>
        <p:spPr>
          <a:xfrm>
            <a:off x="4572000" y="1779050"/>
            <a:ext cx="3886199" cy="4098221"/>
          </a:xfrm>
          <a:solidFill>
            <a:srgbClr val="FFFF66"/>
          </a:solidFill>
        </p:spPr>
        <p:txBody>
          <a:bodyPr/>
          <a:lstStyle/>
          <a:p>
            <a:pPr>
              <a:buNone/>
            </a:pPr>
            <a:r>
              <a:rPr lang="zh-TW" altLang="en-US" b="0" dirty="0">
                <a:latin typeface="+mn-ea"/>
              </a:rPr>
              <a:t>壹、人生三大危機</a:t>
            </a:r>
            <a:endParaRPr lang="en-US" altLang="zh-TW" b="0" dirty="0">
              <a:latin typeface="+mn-ea"/>
            </a:endParaRPr>
          </a:p>
          <a:p>
            <a:pPr>
              <a:buNone/>
            </a:pPr>
            <a:r>
              <a:rPr lang="zh-TW" altLang="en-US" b="0" dirty="0">
                <a:latin typeface="+mn-ea"/>
              </a:rPr>
              <a:t>貳、生活常見危機</a:t>
            </a:r>
          </a:p>
          <a:p>
            <a:pPr>
              <a:buNone/>
            </a:pPr>
            <a:r>
              <a:rPr lang="zh-TW" altLang="en-US" b="0" dirty="0">
                <a:latin typeface="+mn-ea"/>
              </a:rPr>
              <a:t>參、企業常見危機</a:t>
            </a:r>
            <a:endParaRPr lang="en-US" altLang="zh-TW" b="0" dirty="0">
              <a:latin typeface="+mn-ea"/>
            </a:endParaRPr>
          </a:p>
          <a:p>
            <a:pPr>
              <a:buNone/>
            </a:pPr>
            <a:r>
              <a:rPr lang="zh-TW" altLang="en-US" b="0" dirty="0">
                <a:latin typeface="+mn-ea"/>
              </a:rPr>
              <a:t>肆、危機處理模式</a:t>
            </a:r>
          </a:p>
          <a:p>
            <a:pPr>
              <a:buNone/>
            </a:pPr>
            <a:r>
              <a:rPr lang="zh-TW" altLang="en-US" b="0" dirty="0">
                <a:latin typeface="+mn-ea"/>
              </a:rPr>
              <a:t>伍、如何預防危機</a:t>
            </a:r>
            <a:endParaRPr lang="en-US" altLang="zh-TW" b="0" dirty="0">
              <a:latin typeface="+mn-ea"/>
            </a:endParaRPr>
          </a:p>
          <a:p>
            <a:pPr>
              <a:buNone/>
            </a:pPr>
            <a:r>
              <a:rPr lang="zh-TW" altLang="en-US" b="0" dirty="0">
                <a:latin typeface="+mn-ea"/>
              </a:rPr>
              <a:t>陸、建立應變計畫</a:t>
            </a:r>
            <a:endParaRPr lang="en-US" altLang="zh-TW" b="0" dirty="0">
              <a:latin typeface="+mn-ea"/>
            </a:endParaRPr>
          </a:p>
          <a:p>
            <a:pPr eaLnBrk="1" hangingPunct="1">
              <a:buFont typeface="Monotype Sorts" pitchFamily="2" charset="2"/>
              <a:buNone/>
            </a:pPr>
            <a:r>
              <a:rPr lang="zh-TW" altLang="en-US" b="0" dirty="0">
                <a:latin typeface="+mn-ea"/>
              </a:rPr>
              <a:t>柒、結語</a:t>
            </a:r>
            <a:endParaRPr lang="en-US" altLang="zh-TW" b="0" dirty="0">
              <a:latin typeface="+mn-ea"/>
            </a:endParaRPr>
          </a:p>
        </p:txBody>
      </p:sp>
      <p:sp>
        <p:nvSpPr>
          <p:cNvPr id="2" name="頁尾版面配置區 1"/>
          <p:cNvSpPr>
            <a:spLocks noGrp="1"/>
          </p:cNvSpPr>
          <p:nvPr>
            <p:ph type="ftr" sz="quarter" idx="11"/>
          </p:nvPr>
        </p:nvSpPr>
        <p:spPr/>
        <p:txBody>
          <a:bodyPr/>
          <a:lstStyle/>
          <a:p>
            <a:r>
              <a:rPr lang="zh-TW" altLang="en-US" smtClean="0"/>
              <a:t>危機與應變</a:t>
            </a:r>
            <a:endParaRPr lang="en-US" altLang="zh-TW"/>
          </a:p>
        </p:txBody>
      </p:sp>
      <p:sp>
        <p:nvSpPr>
          <p:cNvPr id="3" name="投影片編號版面配置區 2"/>
          <p:cNvSpPr>
            <a:spLocks noGrp="1"/>
          </p:cNvSpPr>
          <p:nvPr>
            <p:ph type="sldNum" sz="quarter" idx="12"/>
          </p:nvPr>
        </p:nvSpPr>
        <p:spPr/>
        <p:txBody>
          <a:bodyPr/>
          <a:lstStyle/>
          <a:p>
            <a:fld id="{31AA3F5B-A174-475E-9297-501CC17DCDDB}" type="slidenum">
              <a:rPr lang="en-US" altLang="zh-TW" smtClean="0"/>
              <a:pPr/>
              <a:t>2</a:t>
            </a:fld>
            <a:endParaRPr lang="en-US" altLang="zh-TW"/>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5"/>
            <a:ext cx="3888432" cy="410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88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4FE633B7-11D8-4B77-ADD2-FBC73E4BA362}" type="datetime1">
              <a:rPr lang="zh-TW" altLang="en-US" smtClean="0"/>
              <a:t>2021/10/14</a:t>
            </a:fld>
            <a:endParaRPr lang="en-US" altLang="zh-TW"/>
          </a:p>
        </p:txBody>
      </p:sp>
      <p:sp>
        <p:nvSpPr>
          <p:cNvPr id="6" name="頁尾版面配置區 4"/>
          <p:cNvSpPr>
            <a:spLocks noGrp="1"/>
          </p:cNvSpPr>
          <p:nvPr>
            <p:ph type="ftr" sz="quarter" idx="11"/>
          </p:nvPr>
        </p:nvSpPr>
        <p:spPr/>
        <p:txBody>
          <a:bodyPr/>
          <a:lstStyle/>
          <a:p>
            <a:r>
              <a:rPr lang="zh-TW" altLang="en-US" smtClean="0"/>
              <a:t>危機與應變</a:t>
            </a:r>
            <a:endParaRPr lang="en-US" altLang="zh-TW"/>
          </a:p>
        </p:txBody>
      </p:sp>
      <p:sp>
        <p:nvSpPr>
          <p:cNvPr id="7" name="投影片編號版面配置區 5"/>
          <p:cNvSpPr>
            <a:spLocks noGrp="1"/>
          </p:cNvSpPr>
          <p:nvPr>
            <p:ph type="sldNum" sz="quarter" idx="12"/>
          </p:nvPr>
        </p:nvSpPr>
        <p:spPr/>
        <p:txBody>
          <a:bodyPr/>
          <a:lstStyle/>
          <a:p>
            <a:fld id="{E813ED9F-A229-4AE4-9636-C82D69CDC53E}" type="slidenum">
              <a:rPr lang="en-US" altLang="zh-TW"/>
              <a:pPr/>
              <a:t>20</a:t>
            </a:fld>
            <a:endParaRPr lang="en-US" altLang="zh-TW"/>
          </a:p>
        </p:txBody>
      </p:sp>
      <p:sp>
        <p:nvSpPr>
          <p:cNvPr id="101378" name="Rectangle 2"/>
          <p:cNvSpPr>
            <a:spLocks noGrp="1" noChangeArrowheads="1"/>
          </p:cNvSpPr>
          <p:nvPr>
            <p:ph type="title"/>
          </p:nvPr>
        </p:nvSpPr>
        <p:spPr>
          <a:xfrm>
            <a:off x="685800" y="304800"/>
            <a:ext cx="7772400" cy="1143000"/>
          </a:xfrm>
          <a:solidFill>
            <a:schemeClr val="accent6">
              <a:lumMod val="20000"/>
              <a:lumOff val="80000"/>
            </a:schemeClr>
          </a:solidFill>
          <a:ln/>
        </p:spPr>
        <p:txBody>
          <a:bodyPr/>
          <a:lstStyle/>
          <a:p>
            <a:r>
              <a:rPr lang="zh-TW" altLang="en-US" sz="4000" dirty="0">
                <a:solidFill>
                  <a:srgbClr val="FF0000"/>
                </a:solidFill>
                <a:ea typeface="細明體" pitchFamily="49" charset="-120"/>
              </a:rPr>
              <a:t>柒、結論</a:t>
            </a:r>
            <a:r>
              <a:rPr lang="en-US" altLang="zh-TW" sz="4000" dirty="0">
                <a:solidFill>
                  <a:srgbClr val="FF0000"/>
                </a:solidFill>
                <a:ea typeface="細明體" pitchFamily="49" charset="-120"/>
              </a:rPr>
              <a:t>(2) </a:t>
            </a:r>
            <a:r>
              <a:rPr lang="zh-TW" altLang="en-US" sz="4000" dirty="0">
                <a:solidFill>
                  <a:schemeClr val="accent2"/>
                </a:solidFill>
                <a:ea typeface="細明體" pitchFamily="49" charset="-120"/>
              </a:rPr>
              <a:t>：應變要</a:t>
            </a:r>
            <a:r>
              <a:rPr lang="zh-TW" altLang="en-US" sz="4000" dirty="0">
                <a:solidFill>
                  <a:schemeClr val="accent2"/>
                </a:solidFill>
                <a:latin typeface="標楷體" pitchFamily="65" charset="-120"/>
              </a:rPr>
              <a:t>有</a:t>
            </a:r>
            <a:r>
              <a:rPr lang="zh-TW" altLang="en-US" sz="4000" dirty="0">
                <a:solidFill>
                  <a:schemeClr val="accent2"/>
                </a:solidFill>
                <a:ea typeface="細明體" pitchFamily="49" charset="-120"/>
              </a:rPr>
              <a:t>計畫</a:t>
            </a:r>
            <a:r>
              <a:rPr lang="en-US" altLang="zh-TW" sz="4000" dirty="0">
                <a:solidFill>
                  <a:schemeClr val="accent2"/>
                </a:solidFill>
                <a:ea typeface="細明體" pitchFamily="49" charset="-120"/>
              </a:rPr>
              <a:t>!</a:t>
            </a:r>
            <a:endParaRPr lang="zh-TW" altLang="en-US" sz="4000" dirty="0">
              <a:solidFill>
                <a:schemeClr val="accent2"/>
              </a:solidFill>
              <a:ea typeface="細明體" pitchFamily="49" charset="-120"/>
            </a:endParaRPr>
          </a:p>
        </p:txBody>
      </p:sp>
      <p:sp>
        <p:nvSpPr>
          <p:cNvPr id="101379" name="Rectangle 3"/>
          <p:cNvSpPr>
            <a:spLocks noGrp="1" noChangeArrowheads="1"/>
          </p:cNvSpPr>
          <p:nvPr>
            <p:ph type="body" idx="1"/>
          </p:nvPr>
        </p:nvSpPr>
        <p:spPr>
          <a:xfrm>
            <a:off x="707726" y="1490092"/>
            <a:ext cx="3936282" cy="1752600"/>
          </a:xfrm>
          <a:solidFill>
            <a:srgbClr val="FFFF00"/>
          </a:solidFill>
        </p:spPr>
        <p:txBody>
          <a:bodyPr/>
          <a:lstStyle/>
          <a:p>
            <a:pPr>
              <a:lnSpc>
                <a:spcPct val="90000"/>
              </a:lnSpc>
            </a:pPr>
            <a:r>
              <a:rPr lang="zh-TW" altLang="en-US" sz="2800" dirty="0"/>
              <a:t>掌握危機預防重點</a:t>
            </a:r>
            <a:endParaRPr lang="en-US" altLang="zh-TW" sz="2800" dirty="0"/>
          </a:p>
          <a:p>
            <a:pPr>
              <a:lnSpc>
                <a:spcPct val="90000"/>
              </a:lnSpc>
            </a:pPr>
            <a:r>
              <a:rPr lang="zh-TW" altLang="en-US" sz="2800" dirty="0">
                <a:solidFill>
                  <a:schemeClr val="accent2"/>
                </a:solidFill>
              </a:rPr>
              <a:t>妥擬避難應變計畫</a:t>
            </a:r>
            <a:endParaRPr lang="en-US" altLang="zh-TW" sz="2800" dirty="0">
              <a:solidFill>
                <a:schemeClr val="accent2"/>
              </a:solidFill>
            </a:endParaRPr>
          </a:p>
          <a:p>
            <a:pPr>
              <a:lnSpc>
                <a:spcPct val="90000"/>
              </a:lnSpc>
            </a:pPr>
            <a:r>
              <a:rPr lang="zh-TW" altLang="en-US" sz="2800" dirty="0">
                <a:solidFill>
                  <a:srgbClr val="FF0000"/>
                </a:solidFill>
              </a:rPr>
              <a:t>落實必要之演練</a:t>
            </a:r>
            <a:r>
              <a:rPr lang="en-US" altLang="zh-TW" sz="2800" dirty="0">
                <a:solidFill>
                  <a:srgbClr val="FF0000"/>
                </a:solidFill>
              </a:rPr>
              <a:t>/</a:t>
            </a:r>
            <a:r>
              <a:rPr lang="zh-TW" altLang="en-US" sz="2800" dirty="0">
                <a:solidFill>
                  <a:srgbClr val="FF0000"/>
                </a:solidFill>
              </a:rPr>
              <a:t>整備</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25" y="3234106"/>
            <a:ext cx="7724550" cy="259228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930" y="1484783"/>
            <a:ext cx="3816425" cy="174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quarter" idx="10"/>
          </p:nvPr>
        </p:nvSpPr>
        <p:spPr/>
        <p:txBody>
          <a:bodyPr/>
          <a:lstStyle/>
          <a:p>
            <a:pPr>
              <a:defRPr/>
            </a:pPr>
            <a:fld id="{45FDAEDF-2BF2-4242-B3C8-A7C1ADFBF5EE}" type="datetime1">
              <a:rPr lang="zh-TW" altLang="en-US" smtClean="0"/>
              <a:t>2021/10/14</a:t>
            </a:fld>
            <a:endParaRPr lang="en-US" altLang="zh-TW"/>
          </a:p>
        </p:txBody>
      </p:sp>
      <p:sp>
        <p:nvSpPr>
          <p:cNvPr id="6" name="頁尾版面配置區 4"/>
          <p:cNvSpPr>
            <a:spLocks noGrp="1"/>
          </p:cNvSpPr>
          <p:nvPr>
            <p:ph type="ftr" sz="quarter" idx="11"/>
          </p:nvPr>
        </p:nvSpPr>
        <p:spPr/>
        <p:txBody>
          <a:bodyPr/>
          <a:lstStyle/>
          <a:p>
            <a:pPr>
              <a:defRPr/>
            </a:pPr>
            <a:r>
              <a:rPr lang="zh-TW" altLang="en-US" smtClean="0"/>
              <a:t>危機與應變</a:t>
            </a:r>
            <a:endParaRPr lang="en-US" altLang="zh-TW"/>
          </a:p>
        </p:txBody>
      </p:sp>
      <p:sp>
        <p:nvSpPr>
          <p:cNvPr id="7" name="投影片編號版面配置區 5"/>
          <p:cNvSpPr>
            <a:spLocks noGrp="1"/>
          </p:cNvSpPr>
          <p:nvPr>
            <p:ph type="sldNum" sz="quarter" idx="12"/>
          </p:nvPr>
        </p:nvSpPr>
        <p:spPr/>
        <p:txBody>
          <a:bodyPr/>
          <a:lstStyle/>
          <a:p>
            <a:pPr>
              <a:defRPr/>
            </a:pPr>
            <a:fld id="{D35CB65C-C115-43D0-A063-CE64F51AD646}" type="slidenum">
              <a:rPr lang="en-US" altLang="zh-TW"/>
              <a:pPr>
                <a:defRPr/>
              </a:pPr>
              <a:t>21</a:t>
            </a:fld>
            <a:endParaRPr lang="en-US" altLang="zh-TW"/>
          </a:p>
        </p:txBody>
      </p:sp>
      <p:sp>
        <p:nvSpPr>
          <p:cNvPr id="16389" name="Rectangle 2"/>
          <p:cNvSpPr>
            <a:spLocks noGrp="1" noChangeArrowheads="1"/>
          </p:cNvSpPr>
          <p:nvPr>
            <p:ph type="title"/>
          </p:nvPr>
        </p:nvSpPr>
        <p:spPr>
          <a:xfrm>
            <a:off x="685800" y="4267200"/>
            <a:ext cx="7772400" cy="1828800"/>
          </a:xfrm>
        </p:spPr>
        <p:style>
          <a:lnRef idx="1">
            <a:schemeClr val="accent1"/>
          </a:lnRef>
          <a:fillRef idx="2">
            <a:schemeClr val="accent1"/>
          </a:fillRef>
          <a:effectRef idx="1">
            <a:schemeClr val="accent1"/>
          </a:effectRef>
          <a:fontRef idx="minor">
            <a:schemeClr val="dk1"/>
          </a:fontRef>
        </p:style>
        <p:txBody>
          <a:bodyPr/>
          <a:lstStyle/>
          <a:p>
            <a:pPr eaLnBrk="1" hangingPunct="1"/>
            <a:r>
              <a:rPr lang="zh-TW" altLang="en-US" sz="5400" dirty="0">
                <a:solidFill>
                  <a:srgbClr val="9900CC"/>
                </a:solidFill>
                <a:ea typeface="標楷體" pitchFamily="65" charset="-120"/>
              </a:rPr>
              <a:t>報告完畢</a:t>
            </a:r>
            <a:r>
              <a:rPr lang="en-US" altLang="zh-TW" sz="5400" dirty="0">
                <a:solidFill>
                  <a:srgbClr val="9900CC"/>
                </a:solidFill>
                <a:ea typeface="標楷體" pitchFamily="65" charset="-120"/>
              </a:rPr>
              <a:t>,</a:t>
            </a:r>
            <a:r>
              <a:rPr lang="zh-TW" altLang="en-US" sz="5400" dirty="0">
                <a:solidFill>
                  <a:srgbClr val="9900CC"/>
                </a:solidFill>
                <a:ea typeface="標楷體" pitchFamily="65" charset="-120"/>
              </a:rPr>
              <a:t>敬請指教</a:t>
            </a:r>
            <a:r>
              <a:rPr lang="en-US" altLang="zh-TW" sz="5400" dirty="0">
                <a:solidFill>
                  <a:srgbClr val="9900CC"/>
                </a:solidFill>
                <a:ea typeface="標楷體" pitchFamily="65" charset="-120"/>
              </a:rPr>
              <a:t>!</a:t>
            </a:r>
            <a:r>
              <a:rPr lang="en-US" altLang="zh-TW" dirty="0">
                <a:solidFill>
                  <a:srgbClr val="9900CC"/>
                </a:solidFill>
                <a:ea typeface="標楷體" pitchFamily="65" charset="-120"/>
              </a:rPr>
              <a:t/>
            </a:r>
            <a:br>
              <a:rPr lang="en-US" altLang="zh-TW" dirty="0">
                <a:solidFill>
                  <a:srgbClr val="9900CC"/>
                </a:solidFill>
                <a:ea typeface="標楷體" pitchFamily="65" charset="-120"/>
              </a:rPr>
            </a:br>
            <a:r>
              <a:rPr lang="zh-TW" altLang="en-US" sz="3600" dirty="0">
                <a:solidFill>
                  <a:schemeClr val="tx1"/>
                </a:solidFill>
                <a:ea typeface="標楷體" pitchFamily="65" charset="-120"/>
              </a:rPr>
              <a:t>唐雲明博士</a:t>
            </a:r>
            <a:r>
              <a:rPr lang="zh-TW" altLang="en-US" sz="2400" dirty="0">
                <a:solidFill>
                  <a:schemeClr val="tx1"/>
                </a:solidFill>
                <a:ea typeface="標楷體" pitchFamily="65" charset="-120"/>
              </a:rPr>
              <a:t/>
            </a:r>
            <a:br>
              <a:rPr lang="zh-TW" altLang="en-US" sz="2400" dirty="0">
                <a:solidFill>
                  <a:schemeClr val="tx1"/>
                </a:solidFill>
                <a:ea typeface="標楷體" pitchFamily="65" charset="-120"/>
              </a:rPr>
            </a:br>
            <a:r>
              <a:rPr lang="en-US" altLang="zh-TW" sz="2400" dirty="0">
                <a:solidFill>
                  <a:schemeClr val="tx1"/>
                </a:solidFill>
                <a:ea typeface="標楷體" pitchFamily="65" charset="-120"/>
              </a:rPr>
              <a:t>TEL:0937-772297 /chief.tang@gmail.com </a:t>
            </a:r>
            <a:endParaRPr lang="en-US" altLang="zh-TW" sz="3200" dirty="0">
              <a:solidFill>
                <a:schemeClr val="tx1"/>
              </a:solidFill>
              <a:ea typeface="標楷體" pitchFamily="65" charset="-120"/>
            </a:endParaRPr>
          </a:p>
        </p:txBody>
      </p:sp>
      <p:sp>
        <p:nvSpPr>
          <p:cNvPr id="92164" name="WordArt 4"/>
          <p:cNvSpPr>
            <a:spLocks noChangeArrowheads="1" noChangeShapeType="1" noTextEdit="1"/>
          </p:cNvSpPr>
          <p:nvPr/>
        </p:nvSpPr>
        <p:spPr bwMode="auto">
          <a:xfrm rot="-206759">
            <a:off x="1219200" y="457200"/>
            <a:ext cx="7086600" cy="1524000"/>
          </a:xfrm>
          <a:prstGeom prst="rect">
            <a:avLst/>
          </a:prstGeom>
          <a:extLst>
            <a:ext uri="{91240B29-F687-4F45-9708-019B960494DF}">
              <a14:hiddenLine xmlns:a14="http://schemas.microsoft.com/office/drawing/2010/main" w="9525">
                <a:solidFill>
                  <a:srgbClr val="FF9900"/>
                </a:solidFill>
                <a:round/>
                <a:headEnd/>
                <a:tailEnd/>
              </a14:hiddenLine>
            </a:ext>
          </a:extLst>
        </p:spPr>
        <p:txBody>
          <a:bodyPr wrap="none" fromWordArt="1">
            <a:prstTxWarp prst="textWave1">
              <a:avLst>
                <a:gd name="adj1" fmla="val 20644"/>
                <a:gd name="adj2" fmla="val -713"/>
              </a:avLst>
            </a:prstTxWarp>
          </a:bodyPr>
          <a:lstStyle/>
          <a:p>
            <a:pPr algn="ctr">
              <a:defRPr/>
            </a:pPr>
            <a:r>
              <a:rPr lang="zh-TW" altLang="en-US" kern="10" dirty="0">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906759" scaled="1"/>
                </a:gradFill>
                <a:effectLst>
                  <a:outerShdw dist="53882" dir="2700000" algn="ctr" rotWithShape="0">
                    <a:srgbClr val="C0C0C0"/>
                  </a:outerShdw>
                </a:effectLst>
                <a:latin typeface="標楷體"/>
                <a:ea typeface="標楷體"/>
              </a:rPr>
              <a:t>給人安全是天使</a:t>
            </a:r>
            <a:r>
              <a:rPr lang="en-US" altLang="zh-TW" kern="10" dirty="0">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906759" scaled="1"/>
                </a:gradFill>
                <a:effectLst>
                  <a:outerShdw dist="53882" dir="2700000" algn="ctr" rotWithShape="0">
                    <a:srgbClr val="C0C0C0"/>
                  </a:outerShdw>
                </a:effectLst>
                <a:latin typeface="標楷體"/>
                <a:ea typeface="標楷體"/>
              </a:rPr>
              <a:t>,</a:t>
            </a:r>
            <a:r>
              <a:rPr lang="zh-TW" altLang="en-US" kern="10" dirty="0">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906759" scaled="1"/>
                </a:gradFill>
                <a:effectLst>
                  <a:outerShdw dist="53882" dir="2700000" algn="ctr" rotWithShape="0">
                    <a:srgbClr val="C0C0C0"/>
                  </a:outerShdw>
                </a:effectLst>
                <a:latin typeface="標楷體"/>
                <a:ea typeface="標楷體"/>
              </a:rPr>
              <a:t>救人苦難是菩薩</a:t>
            </a:r>
            <a:r>
              <a:rPr lang="en-US" altLang="zh-TW" kern="10" dirty="0">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906759" scaled="1"/>
                </a:gradFill>
                <a:effectLst>
                  <a:outerShdw dist="53882" dir="2700000" algn="ctr" rotWithShape="0">
                    <a:srgbClr val="C0C0C0"/>
                  </a:outerShdw>
                </a:effectLst>
                <a:latin typeface="標楷體"/>
                <a:ea typeface="標楷體"/>
              </a:rPr>
              <a:t>!</a:t>
            </a:r>
            <a:endParaRPr lang="zh-TW" altLang="en-US" kern="10" dirty="0">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906759" scaled="1"/>
              </a:gradFill>
              <a:effectLst>
                <a:outerShdw dist="53882" dir="2700000" algn="ctr" rotWithShape="0">
                  <a:srgbClr val="C0C0C0"/>
                </a:outerShdw>
              </a:effectLst>
              <a:latin typeface="標楷體"/>
              <a:ea typeface="標楷體"/>
            </a:endParaRPr>
          </a:p>
        </p:txBody>
      </p:sp>
      <p:pic>
        <p:nvPicPr>
          <p:cNvPr id="16391" name="Picture 6" descr="消防人員三名"/>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28800"/>
            <a:ext cx="3048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10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D947CE68-E13C-4CC5-AA94-7C2EB8E4EF34}" type="datetime1">
              <a:rPr lang="zh-TW" altLang="en-US" smtClean="0"/>
              <a:t>2021/10/14</a:t>
            </a:fld>
            <a:endParaRPr lang="en-US" altLang="zh-TW"/>
          </a:p>
        </p:txBody>
      </p:sp>
      <p:sp>
        <p:nvSpPr>
          <p:cNvPr id="6" name="頁尾版面配置區 4"/>
          <p:cNvSpPr>
            <a:spLocks noGrp="1"/>
          </p:cNvSpPr>
          <p:nvPr>
            <p:ph type="ftr" sz="quarter" idx="11"/>
          </p:nvPr>
        </p:nvSpPr>
        <p:spPr/>
        <p:txBody>
          <a:bodyPr/>
          <a:lstStyle/>
          <a:p>
            <a:r>
              <a:rPr lang="zh-TW" altLang="en-US" smtClean="0"/>
              <a:t>危機與應變</a:t>
            </a:r>
            <a:endParaRPr lang="en-US" altLang="zh-TW"/>
          </a:p>
        </p:txBody>
      </p:sp>
      <p:sp>
        <p:nvSpPr>
          <p:cNvPr id="7" name="投影片編號版面配置區 5"/>
          <p:cNvSpPr>
            <a:spLocks noGrp="1"/>
          </p:cNvSpPr>
          <p:nvPr>
            <p:ph type="sldNum" sz="quarter" idx="12"/>
          </p:nvPr>
        </p:nvSpPr>
        <p:spPr/>
        <p:txBody>
          <a:bodyPr/>
          <a:lstStyle/>
          <a:p>
            <a:fld id="{1AD1176B-A88F-439B-AB80-ECD2393AEB96}" type="slidenum">
              <a:rPr lang="en-US" altLang="zh-TW"/>
              <a:pPr/>
              <a:t>3</a:t>
            </a:fld>
            <a:endParaRPr lang="en-US" altLang="zh-TW"/>
          </a:p>
        </p:txBody>
      </p:sp>
      <p:sp>
        <p:nvSpPr>
          <p:cNvPr id="110594" name="Rectangle 2"/>
          <p:cNvSpPr>
            <a:spLocks noGrp="1" noChangeArrowheads="1"/>
          </p:cNvSpPr>
          <p:nvPr>
            <p:ph type="title"/>
          </p:nvPr>
        </p:nvSpPr>
        <p:spPr>
          <a:solidFill>
            <a:schemeClr val="accent6">
              <a:lumMod val="20000"/>
              <a:lumOff val="80000"/>
            </a:schemeClr>
          </a:solidFill>
          <a:ln/>
        </p:spPr>
        <p:txBody>
          <a:bodyPr/>
          <a:lstStyle/>
          <a:p>
            <a:r>
              <a:rPr lang="zh-TW" altLang="en-US" dirty="0">
                <a:solidFill>
                  <a:srgbClr val="FF0000"/>
                </a:solidFill>
              </a:rPr>
              <a:t>壹、前言</a:t>
            </a:r>
            <a:r>
              <a:rPr lang="en-US" altLang="zh-TW" dirty="0">
                <a:solidFill>
                  <a:srgbClr val="FF0000"/>
                </a:solidFill>
              </a:rPr>
              <a:t>:</a:t>
            </a:r>
            <a:r>
              <a:rPr lang="zh-TW" altLang="en-US" dirty="0">
                <a:solidFill>
                  <a:srgbClr val="FF0000"/>
                </a:solidFill>
              </a:rPr>
              <a:t>人生三大階段危機</a:t>
            </a:r>
          </a:p>
        </p:txBody>
      </p:sp>
      <p:sp>
        <p:nvSpPr>
          <p:cNvPr id="110595" name="Rectangle 3"/>
          <p:cNvSpPr>
            <a:spLocks noGrp="1" noChangeArrowheads="1"/>
          </p:cNvSpPr>
          <p:nvPr>
            <p:ph type="body" idx="1"/>
          </p:nvPr>
        </p:nvSpPr>
        <p:spPr>
          <a:xfrm>
            <a:off x="683568" y="1772816"/>
            <a:ext cx="7772400" cy="4114800"/>
          </a:xfrm>
          <a:solidFill>
            <a:srgbClr val="FFFF00"/>
          </a:solidFill>
        </p:spPr>
        <p:txBody>
          <a:bodyPr/>
          <a:lstStyle/>
          <a:p>
            <a:r>
              <a:rPr lang="zh-TW" altLang="en-US" dirty="0"/>
              <a:t>感情關</a:t>
            </a:r>
            <a:r>
              <a:rPr lang="en-US" altLang="zh-TW" dirty="0"/>
              <a:t>:10~30 </a:t>
            </a:r>
            <a:r>
              <a:rPr lang="zh-TW" altLang="en-US" dirty="0"/>
              <a:t>歲</a:t>
            </a:r>
            <a:r>
              <a:rPr lang="en-US" altLang="zh-TW" dirty="0"/>
              <a:t>(</a:t>
            </a:r>
            <a:r>
              <a:rPr lang="zh-TW" altLang="en-US" dirty="0"/>
              <a:t>問情是何物</a:t>
            </a:r>
            <a:r>
              <a:rPr lang="en-US" altLang="zh-TW" dirty="0"/>
              <a:t>?)</a:t>
            </a:r>
          </a:p>
          <a:p>
            <a:r>
              <a:rPr lang="zh-TW" altLang="en-US" dirty="0"/>
              <a:t>金錢關</a:t>
            </a:r>
            <a:r>
              <a:rPr lang="en-US" altLang="zh-TW" dirty="0"/>
              <a:t>:30~60</a:t>
            </a:r>
            <a:r>
              <a:rPr lang="zh-TW" altLang="en-US" dirty="0"/>
              <a:t>歲</a:t>
            </a:r>
            <a:r>
              <a:rPr lang="en-US" altLang="zh-TW" dirty="0"/>
              <a:t>(</a:t>
            </a:r>
            <a:r>
              <a:rPr lang="zh-TW" altLang="en-US" dirty="0"/>
              <a:t>人為財死</a:t>
            </a:r>
            <a:r>
              <a:rPr lang="en-US" altLang="zh-TW" dirty="0"/>
              <a:t>?!)</a:t>
            </a:r>
          </a:p>
          <a:p>
            <a:r>
              <a:rPr lang="zh-TW" altLang="en-US" dirty="0"/>
              <a:t>生死關</a:t>
            </a:r>
            <a:r>
              <a:rPr lang="en-US" altLang="zh-TW" dirty="0"/>
              <a:t>:60~80</a:t>
            </a:r>
            <a:r>
              <a:rPr lang="zh-TW" altLang="en-US" dirty="0"/>
              <a:t>歲</a:t>
            </a:r>
            <a:r>
              <a:rPr lang="en-US" altLang="zh-TW" dirty="0"/>
              <a:t>(</a:t>
            </a:r>
            <a:r>
              <a:rPr lang="zh-TW" altLang="en-US" dirty="0"/>
              <a:t>用錢買生命</a:t>
            </a:r>
            <a:r>
              <a:rPr lang="en-US" altLang="zh-TW" dirty="0"/>
              <a:t>!)</a:t>
            </a:r>
          </a:p>
        </p:txBody>
      </p:sp>
      <p:pic>
        <p:nvPicPr>
          <p:cNvPr id="110596" name="Picture 4" descr="C:\Documents and Settings\Administrator\My Documents\My Pictures\HappyTea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944" y="3735671"/>
            <a:ext cx="4050499" cy="17553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083" y="3717032"/>
            <a:ext cx="3512288" cy="177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581059" y="2420888"/>
            <a:ext cx="180214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zh-TW" altLang="en-US" sz="2400" dirty="0"/>
              <a:t>男性</a:t>
            </a:r>
            <a:r>
              <a:rPr lang="en-US" altLang="zh-TW" sz="2400" dirty="0"/>
              <a:t>77.5</a:t>
            </a:r>
            <a:r>
              <a:rPr lang="zh-TW" altLang="en-US" sz="2400" dirty="0"/>
              <a:t>歲女性</a:t>
            </a:r>
            <a:r>
              <a:rPr lang="en-US" altLang="zh-TW" sz="2400" dirty="0"/>
              <a:t>84</a:t>
            </a:r>
            <a:r>
              <a:rPr lang="zh-TW" altLang="en-US" sz="2400" dirty="0"/>
              <a:t>歲</a:t>
            </a:r>
            <a:r>
              <a:rPr lang="en-US" altLang="zh-TW" sz="2400" dirty="0"/>
              <a:t>!</a:t>
            </a:r>
            <a:endParaRPr lang="zh-TW"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C3A27A9-4799-44BB-A6D1-2A697B68B8DD}"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p>
            <a:fld id="{461B6699-A3C9-4FEF-8309-4755EE51DF14}" type="slidenum">
              <a:rPr lang="en-US" altLang="zh-TW"/>
              <a:pPr/>
              <a:t>4</a:t>
            </a:fld>
            <a:endParaRPr lang="en-US" altLang="zh-TW"/>
          </a:p>
        </p:txBody>
      </p:sp>
      <p:sp>
        <p:nvSpPr>
          <p:cNvPr id="100354" name="Rectangle 2"/>
          <p:cNvSpPr>
            <a:spLocks noGrp="1" noChangeArrowheads="1"/>
          </p:cNvSpPr>
          <p:nvPr>
            <p:ph type="title"/>
          </p:nvPr>
        </p:nvSpPr>
        <p:spPr>
          <a:solidFill>
            <a:schemeClr val="accent6">
              <a:lumMod val="20000"/>
              <a:lumOff val="80000"/>
            </a:schemeClr>
          </a:solidFill>
          <a:ln/>
        </p:spPr>
        <p:txBody>
          <a:bodyPr/>
          <a:lstStyle/>
          <a:p>
            <a:r>
              <a:rPr lang="zh-TW" altLang="en-US" dirty="0">
                <a:solidFill>
                  <a:srgbClr val="FF0000"/>
                </a:solidFill>
                <a:effectLst>
                  <a:outerShdw blurRad="38100" dist="38100" dir="2700000" algn="tl">
                    <a:srgbClr val="C0C0C0"/>
                  </a:outerShdw>
                </a:effectLst>
                <a:ea typeface="細明體" pitchFamily="49" charset="-120"/>
              </a:rPr>
              <a:t>貳、生活常見危機</a:t>
            </a:r>
          </a:p>
        </p:txBody>
      </p:sp>
      <p:sp>
        <p:nvSpPr>
          <p:cNvPr id="100355" name="Rectangle 3"/>
          <p:cNvSpPr>
            <a:spLocks noGrp="1" noChangeArrowheads="1"/>
          </p:cNvSpPr>
          <p:nvPr>
            <p:ph type="body" idx="1"/>
          </p:nvPr>
        </p:nvSpPr>
        <p:spPr>
          <a:xfrm>
            <a:off x="685800" y="1758891"/>
            <a:ext cx="7772400" cy="4114800"/>
          </a:xfrm>
          <a:solidFill>
            <a:srgbClr val="FFFF00"/>
          </a:solidFill>
        </p:spPr>
        <p:txBody>
          <a:bodyPr/>
          <a:lstStyle/>
          <a:p>
            <a:pPr>
              <a:buFont typeface="Wingdings" panose="05000000000000000000" pitchFamily="2" charset="2"/>
              <a:buChar char="u"/>
            </a:pPr>
            <a:r>
              <a:rPr lang="zh-TW" altLang="en-US" sz="1800" dirty="0">
                <a:latin typeface="標楷體" pitchFamily="65" charset="-120"/>
              </a:rPr>
              <a:t>發理有歹徒、小偷闖入，該怎麼辦？孩子打架、同仁互毆怎麼辦？</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遇到失火時怎麼辦？停電時該怎麼辦？沒有鑰匙，被鎖在門外時，該怎麼辦？遇到地震來襲時，該怎麼辦？瓦斯外洩時該怎麼辦？遇到有人哽塞了，該怎麼辦？有陌生人來訪時，該怎麼辦？</a:t>
            </a:r>
            <a:r>
              <a:rPr lang="zh-TW" altLang="en-US" sz="1800" dirty="0"/>
              <a:t> </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遇到有人骨折時，該怎麼辦？如果灼傷或燙傷了，該怎麼辦？</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萬一被動物咬傷了，該怎麼辦？流鼻血時該怎麼辦？</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不小心吞進有毒藥物怎麼辦？當身體出現高熱症狀時，該怎麼辦？</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擦傷或撞傷時，該怎麼辦？切不斷，理還亂不小心割傷時該怎麼辦？</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接到色情或威脅的電話時，該怎麼辦？怎樣清理碎玻璃？</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有異物跑進眼睛時，該怎麼辦？發理有小偷闖入你家時，該怎麼辦？</a:t>
            </a:r>
            <a:endParaRPr lang="zh-TW" altLang="en-US" sz="1800" dirty="0">
              <a:ea typeface="新細明體" charset="-120"/>
            </a:endParaRPr>
          </a:p>
          <a:p>
            <a:pPr>
              <a:buFont typeface="Wingdings" panose="05000000000000000000" pitchFamily="2" charset="2"/>
              <a:buChar char="u"/>
            </a:pPr>
            <a:r>
              <a:rPr lang="zh-TW" altLang="en-US" sz="1800" dirty="0">
                <a:latin typeface="標楷體" pitchFamily="65" charset="-120"/>
              </a:rPr>
              <a:t>發生車禍怎麼辦？等等</a:t>
            </a:r>
            <a:r>
              <a:rPr lang="en-US" altLang="zh-TW" sz="1800" dirty="0"/>
              <a:t>…..</a:t>
            </a:r>
            <a:endParaRPr lang="en-US" altLang="zh-TW" sz="1800" dirty="0">
              <a:ea typeface="新細明體" charset="-120"/>
            </a:endParaRPr>
          </a:p>
          <a:p>
            <a:endParaRPr lang="en-US" altLang="zh-TW"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157191"/>
            <a:ext cx="1440160" cy="99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157192"/>
            <a:ext cx="1944216" cy="99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ED00C773-26D8-42CA-A3D4-5D9A03A06AFE}"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p>
            <a:fld id="{5D44A5BC-0678-486A-A10D-5FEE0646A146}" type="slidenum">
              <a:rPr lang="en-US" altLang="zh-TW"/>
              <a:pPr/>
              <a:t>5</a:t>
            </a:fld>
            <a:endParaRPr lang="en-US" altLang="zh-TW"/>
          </a:p>
        </p:txBody>
      </p:sp>
      <p:sp>
        <p:nvSpPr>
          <p:cNvPr id="16386" name="Rectangle 2"/>
          <p:cNvSpPr>
            <a:spLocks noGrp="1" noChangeArrowheads="1"/>
          </p:cNvSpPr>
          <p:nvPr>
            <p:ph type="title"/>
          </p:nvPr>
        </p:nvSpPr>
        <p:spPr>
          <a:xfrm>
            <a:off x="395536" y="609600"/>
            <a:ext cx="8280920" cy="1143000"/>
          </a:xfrm>
          <a:solidFill>
            <a:schemeClr val="accent6">
              <a:lumMod val="20000"/>
              <a:lumOff val="80000"/>
            </a:schemeClr>
          </a:solidFill>
          <a:ln/>
        </p:spPr>
        <p:txBody>
          <a:bodyPr/>
          <a:lstStyle/>
          <a:p>
            <a:r>
              <a:rPr lang="zh-TW" altLang="en-US" sz="4000" dirty="0">
                <a:solidFill>
                  <a:srgbClr val="FF0000"/>
                </a:solidFill>
                <a:effectLst>
                  <a:outerShdw blurRad="38100" dist="38100" dir="2700000" algn="tl">
                    <a:srgbClr val="C0C0C0"/>
                  </a:outerShdw>
                </a:effectLst>
                <a:ea typeface="細明體" pitchFamily="49" charset="-120"/>
              </a:rPr>
              <a:t>叁、企業常見危機</a:t>
            </a:r>
            <a:endParaRPr lang="en-US" altLang="zh-TW" sz="4000" dirty="0">
              <a:latin typeface="+mn-lt"/>
              <a:ea typeface="標楷體" pitchFamily="65" charset="-120"/>
            </a:endParaRPr>
          </a:p>
        </p:txBody>
      </p:sp>
      <p:sp>
        <p:nvSpPr>
          <p:cNvPr id="16387" name="Rectangle 3"/>
          <p:cNvSpPr>
            <a:spLocks noGrp="1" noChangeArrowheads="1"/>
          </p:cNvSpPr>
          <p:nvPr>
            <p:ph type="body" idx="1"/>
          </p:nvPr>
        </p:nvSpPr>
        <p:spPr>
          <a:xfrm>
            <a:off x="2987824" y="1772816"/>
            <a:ext cx="5688632" cy="4419600"/>
          </a:xfrm>
          <a:solidFill>
            <a:srgbClr val="FFFF00"/>
          </a:solidFill>
        </p:spPr>
        <p:txBody>
          <a:bodyPr/>
          <a:lstStyle/>
          <a:p>
            <a:pPr>
              <a:lnSpc>
                <a:spcPct val="70000"/>
              </a:lnSpc>
              <a:buFont typeface="Wingdings" panose="05000000000000000000" pitchFamily="2" charset="2"/>
              <a:buChar char="u"/>
            </a:pPr>
            <a:r>
              <a:rPr lang="zh-TW" altLang="en-US" sz="2800" dirty="0">
                <a:latin typeface="標楷體" pitchFamily="65" charset="-120"/>
              </a:rPr>
              <a:t>工業意外：火災</a:t>
            </a:r>
            <a:r>
              <a:rPr lang="en-US" altLang="zh-TW" sz="2800" dirty="0">
                <a:latin typeface="標楷體" pitchFamily="65" charset="-120"/>
              </a:rPr>
              <a:t>,</a:t>
            </a:r>
            <a:r>
              <a:rPr lang="zh-TW" altLang="en-US" sz="2800" dirty="0">
                <a:latin typeface="標楷體" pitchFamily="65" charset="-120"/>
              </a:rPr>
              <a:t>工安事故</a:t>
            </a:r>
          </a:p>
          <a:p>
            <a:pPr>
              <a:lnSpc>
                <a:spcPct val="70000"/>
              </a:lnSpc>
              <a:buFont typeface="Wingdings" panose="05000000000000000000" pitchFamily="2" charset="2"/>
              <a:buChar char="u"/>
            </a:pPr>
            <a:r>
              <a:rPr lang="zh-TW" altLang="en-US" sz="2800" dirty="0">
                <a:latin typeface="標楷體" pitchFamily="65" charset="-120"/>
              </a:rPr>
              <a:t>環境問題：環保抗爭</a:t>
            </a:r>
          </a:p>
          <a:p>
            <a:pPr>
              <a:lnSpc>
                <a:spcPct val="70000"/>
              </a:lnSpc>
              <a:buFont typeface="Wingdings" panose="05000000000000000000" pitchFamily="2" charset="2"/>
              <a:buChar char="u"/>
            </a:pPr>
            <a:r>
              <a:rPr lang="zh-TW" altLang="en-US" sz="2800" dirty="0">
                <a:latin typeface="標楷體" pitchFamily="65" charset="-120"/>
              </a:rPr>
              <a:t>工會問題及罷工</a:t>
            </a:r>
          </a:p>
          <a:p>
            <a:pPr>
              <a:lnSpc>
                <a:spcPct val="70000"/>
              </a:lnSpc>
              <a:buFont typeface="Wingdings" panose="05000000000000000000" pitchFamily="2" charset="2"/>
              <a:buChar char="u"/>
            </a:pPr>
            <a:r>
              <a:rPr lang="zh-TW" altLang="en-US" sz="2800" dirty="0">
                <a:latin typeface="標楷體" pitchFamily="65" charset="-120"/>
              </a:rPr>
              <a:t>產品回收：設計品管出錯</a:t>
            </a:r>
          </a:p>
          <a:p>
            <a:pPr>
              <a:lnSpc>
                <a:spcPct val="70000"/>
              </a:lnSpc>
              <a:buFont typeface="Wingdings" panose="05000000000000000000" pitchFamily="2" charset="2"/>
              <a:buChar char="u"/>
            </a:pPr>
            <a:r>
              <a:rPr lang="zh-TW" altLang="en-US" sz="2800" dirty="0">
                <a:latin typeface="標楷體" pitchFamily="65" charset="-120"/>
              </a:rPr>
              <a:t>恐怖活動：產品下毒</a:t>
            </a:r>
            <a:r>
              <a:rPr lang="en-US" altLang="zh-TW" sz="2800" dirty="0">
                <a:latin typeface="標楷體" pitchFamily="65" charset="-120"/>
              </a:rPr>
              <a:t>(</a:t>
            </a:r>
            <a:r>
              <a:rPr lang="zh-TW" altLang="en-US" sz="2800" dirty="0">
                <a:solidFill>
                  <a:srgbClr val="FF0000"/>
                </a:solidFill>
                <a:latin typeface="標楷體" pitchFamily="65" charset="-120"/>
              </a:rPr>
              <a:t>網路駭客</a:t>
            </a:r>
            <a:r>
              <a:rPr lang="en-US" altLang="zh-TW" sz="2800" dirty="0">
                <a:latin typeface="標楷體" pitchFamily="65" charset="-120"/>
              </a:rPr>
              <a:t>)</a:t>
            </a:r>
            <a:endParaRPr lang="zh-TW" altLang="en-US" sz="2800" dirty="0">
              <a:latin typeface="標楷體" pitchFamily="65" charset="-120"/>
            </a:endParaRPr>
          </a:p>
          <a:p>
            <a:pPr>
              <a:lnSpc>
                <a:spcPct val="70000"/>
              </a:lnSpc>
              <a:buFont typeface="Wingdings" panose="05000000000000000000" pitchFamily="2" charset="2"/>
              <a:buChar char="u"/>
            </a:pPr>
            <a:r>
              <a:rPr lang="zh-TW" altLang="en-US" sz="2800" dirty="0">
                <a:solidFill>
                  <a:srgbClr val="660066"/>
                </a:solidFill>
                <a:latin typeface="標楷體" pitchFamily="65" charset="-120"/>
              </a:rPr>
              <a:t>謠言及向新聞媒體洩漏機密</a:t>
            </a:r>
          </a:p>
          <a:p>
            <a:pPr>
              <a:lnSpc>
                <a:spcPct val="70000"/>
              </a:lnSpc>
              <a:buFont typeface="Wingdings" panose="05000000000000000000" pitchFamily="2" charset="2"/>
              <a:buChar char="u"/>
            </a:pPr>
            <a:r>
              <a:rPr lang="zh-TW" altLang="en-US" sz="2800" dirty="0">
                <a:latin typeface="標楷體" pitchFamily="65" charset="-120"/>
              </a:rPr>
              <a:t>投資人關係：負責人突然暴斃等</a:t>
            </a:r>
          </a:p>
          <a:p>
            <a:pPr>
              <a:lnSpc>
                <a:spcPct val="70000"/>
              </a:lnSpc>
              <a:buFont typeface="Wingdings" panose="05000000000000000000" pitchFamily="2" charset="2"/>
              <a:buChar char="u"/>
            </a:pPr>
            <a:r>
              <a:rPr lang="zh-TW" altLang="en-US" sz="2800" dirty="0">
                <a:latin typeface="標楷體" pitchFamily="65" charset="-120"/>
              </a:rPr>
              <a:t>具敵意的兼併</a:t>
            </a:r>
          </a:p>
          <a:p>
            <a:pPr>
              <a:lnSpc>
                <a:spcPct val="70000"/>
              </a:lnSpc>
              <a:buFont typeface="Wingdings" panose="05000000000000000000" pitchFamily="2" charset="2"/>
              <a:buChar char="u"/>
            </a:pPr>
            <a:r>
              <a:rPr lang="zh-TW" altLang="en-US" sz="2800" dirty="0">
                <a:latin typeface="標楷體" pitchFamily="65" charset="-120"/>
              </a:rPr>
              <a:t>股東會委託書之爭</a:t>
            </a:r>
          </a:p>
          <a:p>
            <a:pPr>
              <a:lnSpc>
                <a:spcPct val="70000"/>
              </a:lnSpc>
              <a:buFont typeface="Wingdings" panose="05000000000000000000" pitchFamily="2" charset="2"/>
              <a:buChar char="u"/>
            </a:pPr>
            <a:r>
              <a:rPr lang="zh-TW" altLang="en-US" sz="2800" dirty="0">
                <a:latin typeface="標楷體" pitchFamily="65" charset="-120"/>
              </a:rPr>
              <a:t>政府方面的管制：法令變更</a:t>
            </a:r>
          </a:p>
          <a:p>
            <a:pPr>
              <a:lnSpc>
                <a:spcPct val="70000"/>
              </a:lnSpc>
              <a:buFont typeface="Wingdings" panose="05000000000000000000" pitchFamily="2" charset="2"/>
              <a:buChar char="u"/>
            </a:pPr>
            <a:r>
              <a:rPr lang="zh-TW" altLang="en-US" sz="2800" dirty="0">
                <a:latin typeface="標楷體" pitchFamily="65" charset="-120"/>
              </a:rPr>
              <a:t>貪污收賄</a:t>
            </a:r>
            <a:r>
              <a:rPr lang="zh-TW" altLang="en-US" sz="2400" dirty="0">
                <a:latin typeface="標楷體" pitchFamily="65" charset="-120"/>
              </a:rPr>
              <a:t>。</a:t>
            </a:r>
            <a:r>
              <a:rPr lang="zh-TW" altLang="en-US" sz="2400" dirty="0">
                <a:ea typeface="標楷體" pitchFamily="65" charset="-120"/>
              </a:rPr>
              <a:t>（</a:t>
            </a:r>
            <a:r>
              <a:rPr lang="en-US" altLang="zh-TW" sz="2400" dirty="0">
                <a:ea typeface="標楷體" pitchFamily="65" charset="-120"/>
              </a:rPr>
              <a:t>Steven Fink</a:t>
            </a:r>
            <a:r>
              <a:rPr lang="zh-TW" altLang="en-US" sz="2400" dirty="0">
                <a:ea typeface="標楷體" pitchFamily="65" charset="-120"/>
              </a:rPr>
              <a:t>，</a:t>
            </a:r>
            <a:r>
              <a:rPr lang="en-US" altLang="zh-TW" sz="2400" dirty="0">
                <a:ea typeface="標楷體" pitchFamily="65" charset="-120"/>
              </a:rPr>
              <a:t>1987)</a:t>
            </a:r>
          </a:p>
          <a:p>
            <a:pPr>
              <a:lnSpc>
                <a:spcPct val="70000"/>
              </a:lnSpc>
              <a:buFont typeface="Wingdings" panose="05000000000000000000" pitchFamily="2" charset="2"/>
              <a:buChar char="u"/>
            </a:pPr>
            <a:endParaRPr lang="zh-TW" altLang="en-US" sz="2800" dirty="0">
              <a:latin typeface="標楷體"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9228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日期版面配置區 1"/>
          <p:cNvSpPr>
            <a:spLocks noGrp="1"/>
          </p:cNvSpPr>
          <p:nvPr>
            <p:ph type="dt" sz="half" idx="10"/>
          </p:nvPr>
        </p:nvSpPr>
        <p:spPr/>
        <p:txBody>
          <a:bodyPr/>
          <a:lstStyle/>
          <a:p>
            <a:fld id="{18039A07-DF37-47FA-AF00-833B24CA8742}" type="datetime1">
              <a:rPr lang="zh-TW" altLang="en-US" smtClean="0"/>
              <a:t>2021/10/14</a:t>
            </a:fld>
            <a:endParaRPr lang="en-US" altLang="zh-TW"/>
          </a:p>
        </p:txBody>
      </p:sp>
      <p:sp>
        <p:nvSpPr>
          <p:cNvPr id="4" name="頁尾版面配置區 2"/>
          <p:cNvSpPr>
            <a:spLocks noGrp="1"/>
          </p:cNvSpPr>
          <p:nvPr>
            <p:ph type="ftr" sz="quarter" idx="11"/>
          </p:nvPr>
        </p:nvSpPr>
        <p:spPr/>
        <p:txBody>
          <a:bodyPr/>
          <a:lstStyle/>
          <a:p>
            <a:r>
              <a:rPr lang="zh-TW" altLang="en-US" smtClean="0"/>
              <a:t>危機與應變</a:t>
            </a:r>
            <a:endParaRPr lang="en-US" altLang="zh-TW"/>
          </a:p>
        </p:txBody>
      </p:sp>
      <p:sp>
        <p:nvSpPr>
          <p:cNvPr id="5" name="投影片編號版面配置區 3"/>
          <p:cNvSpPr>
            <a:spLocks noGrp="1"/>
          </p:cNvSpPr>
          <p:nvPr>
            <p:ph type="sldNum" sz="quarter" idx="12"/>
          </p:nvPr>
        </p:nvSpPr>
        <p:spPr/>
        <p:txBody>
          <a:bodyPr/>
          <a:lstStyle/>
          <a:p>
            <a:fld id="{BBA6DC81-AFBF-4490-8B9C-704502A69DB8}" type="slidenum">
              <a:rPr lang="en-US" altLang="zh-TW"/>
              <a:pPr/>
              <a:t>6</a:t>
            </a:fld>
            <a:endParaRPr lang="en-US" altLang="zh-TW"/>
          </a:p>
        </p:txBody>
      </p:sp>
      <p:pic>
        <p:nvPicPr>
          <p:cNvPr id="96259" name="Picture 3" descr="A:\公司生態寫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0152" y="620688"/>
            <a:ext cx="2746648" cy="95410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TW" sz="2800" dirty="0"/>
              <a:t>Communication</a:t>
            </a:r>
            <a:r>
              <a:rPr lang="zh-TW" altLang="en-US" sz="2800" dirty="0"/>
              <a:t>溝通很重要</a:t>
            </a:r>
            <a:r>
              <a:rPr lang="en-US" altLang="zh-TW" sz="2800" dirty="0"/>
              <a:t>!</a:t>
            </a:r>
            <a:endParaRPr lang="zh-TW"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668D046D-4A37-46F8-990C-223E04FD3CA1}" type="datetime1">
              <a:rPr lang="zh-TW" altLang="en-US" smtClean="0"/>
              <a:t>2021/10/14</a:t>
            </a:fld>
            <a:endParaRPr lang="en-US" altLang="zh-TW"/>
          </a:p>
        </p:txBody>
      </p:sp>
      <p:sp>
        <p:nvSpPr>
          <p:cNvPr id="6" name="頁尾版面配置區 4"/>
          <p:cNvSpPr>
            <a:spLocks noGrp="1"/>
          </p:cNvSpPr>
          <p:nvPr>
            <p:ph type="ftr" sz="quarter" idx="11"/>
          </p:nvPr>
        </p:nvSpPr>
        <p:spPr/>
        <p:txBody>
          <a:bodyPr/>
          <a:lstStyle/>
          <a:p>
            <a:r>
              <a:rPr lang="zh-TW" altLang="en-US" smtClean="0"/>
              <a:t>危機與應變</a:t>
            </a:r>
            <a:endParaRPr lang="en-US" altLang="zh-TW"/>
          </a:p>
        </p:txBody>
      </p:sp>
      <p:sp>
        <p:nvSpPr>
          <p:cNvPr id="7" name="投影片編號版面配置區 5"/>
          <p:cNvSpPr>
            <a:spLocks noGrp="1"/>
          </p:cNvSpPr>
          <p:nvPr>
            <p:ph type="sldNum" sz="quarter" idx="12"/>
          </p:nvPr>
        </p:nvSpPr>
        <p:spPr/>
        <p:txBody>
          <a:bodyPr/>
          <a:lstStyle/>
          <a:p>
            <a:fld id="{65D1308B-39BC-4AC3-944C-25F0E63C8E2F}" type="slidenum">
              <a:rPr lang="en-US" altLang="zh-TW"/>
              <a:pPr/>
              <a:t>7</a:t>
            </a:fld>
            <a:endParaRPr lang="en-US" altLang="zh-TW"/>
          </a:p>
        </p:txBody>
      </p:sp>
      <p:sp>
        <p:nvSpPr>
          <p:cNvPr id="112642" name="Rectangle 2"/>
          <p:cNvSpPr>
            <a:spLocks noGrp="1" noChangeArrowheads="1"/>
          </p:cNvSpPr>
          <p:nvPr>
            <p:ph type="title"/>
          </p:nvPr>
        </p:nvSpPr>
        <p:spPr>
          <a:solidFill>
            <a:schemeClr val="accent6">
              <a:lumMod val="20000"/>
              <a:lumOff val="80000"/>
            </a:schemeClr>
          </a:solidFill>
          <a:ln/>
        </p:spPr>
        <p:txBody>
          <a:bodyPr/>
          <a:lstStyle/>
          <a:p>
            <a:r>
              <a:rPr lang="zh-TW" altLang="en-US" dirty="0">
                <a:solidFill>
                  <a:srgbClr val="FF0000"/>
                </a:solidFill>
              </a:rPr>
              <a:t>肆、危機處理模式</a:t>
            </a:r>
            <a:r>
              <a:rPr lang="en-US" altLang="zh-TW" dirty="0">
                <a:solidFill>
                  <a:srgbClr val="FF0000"/>
                </a:solidFill>
              </a:rPr>
              <a:t>(1)</a:t>
            </a:r>
            <a:endParaRPr lang="zh-TW" altLang="en-US" dirty="0">
              <a:solidFill>
                <a:srgbClr val="FF0000"/>
              </a:solidFill>
            </a:endParaRPr>
          </a:p>
        </p:txBody>
      </p:sp>
      <p:sp>
        <p:nvSpPr>
          <p:cNvPr id="112646" name="Rectangle 6"/>
          <p:cNvSpPr>
            <a:spLocks noGrp="1" noChangeArrowheads="1"/>
          </p:cNvSpPr>
          <p:nvPr>
            <p:ph type="body" idx="1"/>
          </p:nvPr>
        </p:nvSpPr>
        <p:spPr>
          <a:xfrm>
            <a:off x="685800" y="1752600"/>
            <a:ext cx="4894312" cy="4133424"/>
          </a:xfrm>
          <a:solidFill>
            <a:srgbClr val="FFFF00"/>
          </a:solidFill>
        </p:spPr>
        <p:txBody>
          <a:bodyPr/>
          <a:lstStyle/>
          <a:p>
            <a:r>
              <a:rPr lang="zh-TW" altLang="en-US" dirty="0">
                <a:solidFill>
                  <a:srgbClr val="FF0000"/>
                </a:solidFill>
              </a:rPr>
              <a:t>天有不測風雲</a:t>
            </a:r>
          </a:p>
          <a:p>
            <a:r>
              <a:rPr lang="zh-TW" altLang="en-US" dirty="0">
                <a:solidFill>
                  <a:schemeClr val="accent2"/>
                </a:solidFill>
              </a:rPr>
              <a:t>閉門家中坐</a:t>
            </a:r>
            <a:r>
              <a:rPr lang="en-US" altLang="zh-TW" dirty="0">
                <a:solidFill>
                  <a:schemeClr val="accent2"/>
                </a:solidFill>
              </a:rPr>
              <a:t>,</a:t>
            </a:r>
            <a:br>
              <a:rPr lang="en-US" altLang="zh-TW" dirty="0">
                <a:solidFill>
                  <a:schemeClr val="accent2"/>
                </a:solidFill>
              </a:rPr>
            </a:br>
            <a:r>
              <a:rPr lang="zh-TW" altLang="en-US" dirty="0">
                <a:solidFill>
                  <a:schemeClr val="accent2"/>
                </a:solidFill>
              </a:rPr>
              <a:t>禍從天上來</a:t>
            </a:r>
            <a:r>
              <a:rPr lang="en-US" altLang="zh-TW" dirty="0">
                <a:solidFill>
                  <a:schemeClr val="accent2"/>
                </a:solidFill>
              </a:rPr>
              <a:t>!!!</a:t>
            </a:r>
          </a:p>
          <a:p>
            <a:r>
              <a:rPr lang="en-US" altLang="zh-TW" dirty="0">
                <a:solidFill>
                  <a:srgbClr val="FF0000"/>
                </a:solidFill>
              </a:rPr>
              <a:t>911</a:t>
            </a:r>
            <a:r>
              <a:rPr lang="zh-TW" altLang="en-US" dirty="0">
                <a:solidFill>
                  <a:srgbClr val="FF0000"/>
                </a:solidFill>
              </a:rPr>
              <a:t>學到教訓</a:t>
            </a:r>
            <a:br>
              <a:rPr lang="zh-TW" altLang="en-US" dirty="0">
                <a:solidFill>
                  <a:srgbClr val="FF0000"/>
                </a:solidFill>
              </a:rPr>
            </a:br>
            <a:r>
              <a:rPr lang="zh-TW" altLang="en-US" dirty="0">
                <a:solidFill>
                  <a:srgbClr val="FF0000"/>
                </a:solidFill>
              </a:rPr>
              <a:t>老公</a:t>
            </a:r>
            <a:r>
              <a:rPr lang="en-US" altLang="zh-TW" dirty="0">
                <a:solidFill>
                  <a:srgbClr val="FF0000"/>
                </a:solidFill>
              </a:rPr>
              <a:t>:</a:t>
            </a:r>
            <a:r>
              <a:rPr lang="zh-TW" altLang="en-US" dirty="0">
                <a:solidFill>
                  <a:srgbClr val="FF0000"/>
                </a:solidFill>
              </a:rPr>
              <a:t>我在</a:t>
            </a:r>
            <a:r>
              <a:rPr lang="en-US" altLang="zh-TW" dirty="0">
                <a:solidFill>
                  <a:srgbClr val="FF0000"/>
                </a:solidFill>
              </a:rPr>
              <a:t>86F</a:t>
            </a:r>
            <a:r>
              <a:rPr lang="zh-TW" altLang="en-US" dirty="0">
                <a:solidFill>
                  <a:srgbClr val="FF0000"/>
                </a:solidFill>
              </a:rPr>
              <a:t>辦公室</a:t>
            </a:r>
          </a:p>
          <a:p>
            <a:r>
              <a:rPr lang="zh-TW" altLang="en-US" dirty="0"/>
              <a:t>如何逢凶化吉</a:t>
            </a:r>
            <a:r>
              <a:rPr lang="en-US" altLang="zh-TW" dirty="0"/>
              <a:t>?? </a:t>
            </a:r>
            <a:br>
              <a:rPr lang="en-US" altLang="zh-TW" dirty="0"/>
            </a:br>
            <a:r>
              <a:rPr lang="zh-TW" altLang="en-US" dirty="0"/>
              <a:t>了解危機管理</a:t>
            </a:r>
            <a:r>
              <a:rPr lang="en-US" altLang="zh-TW" dirty="0"/>
              <a:t>!!</a:t>
            </a:r>
          </a:p>
          <a:p>
            <a:endParaRPr lang="en-US" altLang="zh-TW" dirty="0"/>
          </a:p>
          <a:p>
            <a:endParaRPr lang="en-US" altLang="zh-TW" dirty="0"/>
          </a:p>
        </p:txBody>
      </p:sp>
      <p:pic>
        <p:nvPicPr>
          <p:cNvPr id="8" name="Picture 7" descr="911攻擊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58663"/>
            <a:ext cx="2878088" cy="41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7CB19409-9F3E-4D65-B42A-E80ED578FFF6}"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p>
            <a:fld id="{93172B45-C155-4EA0-9ED7-1FB68D5D66D8}" type="slidenum">
              <a:rPr lang="en-US" altLang="zh-TW"/>
              <a:pPr/>
              <a:t>8</a:t>
            </a:fld>
            <a:endParaRPr lang="en-US" altLang="zh-TW"/>
          </a:p>
        </p:txBody>
      </p:sp>
      <p:sp>
        <p:nvSpPr>
          <p:cNvPr id="20482" name="Rectangle 2"/>
          <p:cNvSpPr>
            <a:spLocks noGrp="1" noChangeArrowheads="1"/>
          </p:cNvSpPr>
          <p:nvPr>
            <p:ph type="title"/>
          </p:nvPr>
        </p:nvSpPr>
        <p:spPr>
          <a:xfrm>
            <a:off x="683568" y="620688"/>
            <a:ext cx="7772400" cy="1143000"/>
          </a:xfrm>
          <a:solidFill>
            <a:schemeClr val="accent6">
              <a:lumMod val="20000"/>
              <a:lumOff val="80000"/>
            </a:schemeClr>
          </a:solidFill>
          <a:ln/>
        </p:spPr>
        <p:txBody>
          <a:bodyPr/>
          <a:lstStyle/>
          <a:p>
            <a:r>
              <a:rPr lang="zh-TW" altLang="en-US" sz="4800" dirty="0">
                <a:solidFill>
                  <a:srgbClr val="FF0000"/>
                </a:solidFill>
                <a:ea typeface="細明體" pitchFamily="49" charset="-120"/>
              </a:rPr>
              <a:t>肆、危機處理模式</a:t>
            </a:r>
            <a:r>
              <a:rPr lang="en-US" altLang="zh-TW" sz="4800" dirty="0">
                <a:solidFill>
                  <a:srgbClr val="FF0000"/>
                </a:solidFill>
                <a:ea typeface="細明體" pitchFamily="49" charset="-120"/>
              </a:rPr>
              <a:t>(2)</a:t>
            </a:r>
            <a:endParaRPr lang="zh-TW" altLang="en-US" sz="4800" dirty="0">
              <a:solidFill>
                <a:srgbClr val="FF0000"/>
              </a:solidFill>
              <a:ea typeface="細明體" pitchFamily="49" charset="-120"/>
            </a:endParaRPr>
          </a:p>
        </p:txBody>
      </p:sp>
      <p:sp>
        <p:nvSpPr>
          <p:cNvPr id="20483" name="Rectangle 3"/>
          <p:cNvSpPr>
            <a:spLocks noGrp="1" noChangeArrowheads="1"/>
          </p:cNvSpPr>
          <p:nvPr>
            <p:ph type="body" idx="1"/>
          </p:nvPr>
        </p:nvSpPr>
        <p:spPr>
          <a:xfrm>
            <a:off x="685800" y="1752600"/>
            <a:ext cx="7772400" cy="4343400"/>
          </a:xfrm>
          <a:solidFill>
            <a:srgbClr val="FFFF66"/>
          </a:solidFill>
        </p:spPr>
        <p:txBody>
          <a:bodyPr/>
          <a:lstStyle/>
          <a:p>
            <a:pPr>
              <a:buFont typeface="Wingdings" panose="05000000000000000000" pitchFamily="2" charset="2"/>
              <a:buChar char="u"/>
            </a:pPr>
            <a:r>
              <a:rPr lang="zh-TW" altLang="en-US" dirty="0">
                <a:solidFill>
                  <a:srgbClr val="FF0000"/>
                </a:solidFill>
                <a:latin typeface="標楷體" pitchFamily="65" charset="-120"/>
              </a:rPr>
              <a:t>發現危機：</a:t>
            </a:r>
            <a:r>
              <a:rPr lang="zh-TW" altLang="en-US" dirty="0">
                <a:latin typeface="標楷體" pitchFamily="65" charset="-120"/>
              </a:rPr>
              <a:t>如何迅速發現危機 </a:t>
            </a:r>
            <a:r>
              <a:rPr lang="en-US" altLang="zh-TW" dirty="0">
                <a:latin typeface="標楷體" pitchFamily="65" charset="-120"/>
              </a:rPr>
              <a:t>? </a:t>
            </a:r>
          </a:p>
          <a:p>
            <a:pPr lvl="2">
              <a:buFont typeface="Wingdings" panose="05000000000000000000" pitchFamily="2" charset="2"/>
              <a:buChar char="Ø"/>
            </a:pPr>
            <a:r>
              <a:rPr lang="zh-TW" altLang="en-US" sz="3200" dirty="0">
                <a:solidFill>
                  <a:srgbClr val="000000"/>
                </a:solidFill>
                <a:latin typeface="標楷體" pitchFamily="65" charset="-120"/>
              </a:rPr>
              <a:t>警報機制、危機座標法、確認危機</a:t>
            </a:r>
            <a:endParaRPr lang="zh-TW" altLang="en-US" sz="3200" dirty="0">
              <a:latin typeface="標楷體" pitchFamily="65" charset="-120"/>
            </a:endParaRPr>
          </a:p>
          <a:p>
            <a:pPr>
              <a:buFont typeface="Wingdings" panose="05000000000000000000" pitchFamily="2" charset="2"/>
              <a:buChar char="u"/>
            </a:pPr>
            <a:r>
              <a:rPr lang="zh-TW" altLang="en-US" dirty="0">
                <a:solidFill>
                  <a:srgbClr val="FF0000"/>
                </a:solidFill>
                <a:latin typeface="標楷體" pitchFamily="65" charset="-120"/>
              </a:rPr>
              <a:t>隔絕危機：</a:t>
            </a:r>
            <a:r>
              <a:rPr lang="zh-TW" altLang="en-US" dirty="0">
                <a:latin typeface="標楷體" pitchFamily="65" charset="-120"/>
              </a:rPr>
              <a:t>企業與傳播媒体的互動</a:t>
            </a:r>
          </a:p>
          <a:p>
            <a:pPr lvl="2">
              <a:buFont typeface="Wingdings" panose="05000000000000000000" pitchFamily="2" charset="2"/>
              <a:buChar char="Ø"/>
            </a:pPr>
            <a:r>
              <a:rPr lang="zh-TW" altLang="en-US" sz="3200" dirty="0">
                <a:solidFill>
                  <a:srgbClr val="000000"/>
                </a:solidFill>
                <a:latin typeface="標楷體" pitchFamily="65" charset="-120"/>
              </a:rPr>
              <a:t>健全代理人</a:t>
            </a:r>
            <a:endParaRPr lang="zh-TW" altLang="en-US" sz="3200" dirty="0">
              <a:latin typeface="標楷體" pitchFamily="65" charset="-120"/>
            </a:endParaRPr>
          </a:p>
          <a:p>
            <a:pPr>
              <a:buFont typeface="Wingdings" panose="05000000000000000000" pitchFamily="2" charset="2"/>
              <a:buChar char="u"/>
            </a:pPr>
            <a:r>
              <a:rPr lang="zh-TW" altLang="en-US" dirty="0">
                <a:solidFill>
                  <a:srgbClr val="FF3300"/>
                </a:solidFill>
                <a:latin typeface="標楷體" pitchFamily="65" charset="-120"/>
              </a:rPr>
              <a:t>處理危機</a:t>
            </a:r>
            <a:r>
              <a:rPr lang="zh-TW" altLang="en-US" dirty="0">
                <a:solidFill>
                  <a:srgbClr val="FF0000"/>
                </a:solidFill>
                <a:latin typeface="標楷體" pitchFamily="65" charset="-120"/>
              </a:rPr>
              <a:t>：</a:t>
            </a:r>
            <a:r>
              <a:rPr lang="zh-TW" altLang="en-US" dirty="0">
                <a:latin typeface="標楷體" pitchFamily="65" charset="-120"/>
              </a:rPr>
              <a:t>利用應變計畫與工具</a:t>
            </a:r>
          </a:p>
          <a:p>
            <a:pPr lvl="2">
              <a:buFont typeface="Wingdings" panose="05000000000000000000" pitchFamily="2" charset="2"/>
              <a:buChar char="Ø"/>
            </a:pPr>
            <a:r>
              <a:rPr lang="zh-TW" altLang="en-US" sz="3200" dirty="0">
                <a:solidFill>
                  <a:srgbClr val="000000"/>
                </a:solidFill>
                <a:latin typeface="標楷體" pitchFamily="65" charset="-120"/>
              </a:rPr>
              <a:t>危機決策</a:t>
            </a:r>
            <a:endParaRPr lang="en-US" altLang="zh-TW" sz="3200" dirty="0">
              <a:solidFill>
                <a:srgbClr val="000000"/>
              </a:solidFill>
              <a:latin typeface="標楷體" pitchFamily="65" charset="-120"/>
            </a:endParaRPr>
          </a:p>
          <a:p>
            <a:pPr marL="914400" lvl="2" indent="0">
              <a:buNone/>
            </a:pPr>
            <a:r>
              <a:rPr lang="zh-TW" altLang="en-US" sz="3200" dirty="0">
                <a:solidFill>
                  <a:schemeClr val="accent2">
                    <a:lumMod val="75000"/>
                  </a:schemeClr>
                </a:solidFill>
                <a:latin typeface="標楷體" pitchFamily="65" charset="-120"/>
              </a:rPr>
              <a:t>★看電視、關手機、</a:t>
            </a:r>
            <a:r>
              <a:rPr lang="en-US" altLang="zh-TW" sz="3200" dirty="0">
                <a:solidFill>
                  <a:schemeClr val="accent2">
                    <a:lumMod val="75000"/>
                  </a:schemeClr>
                </a:solidFill>
                <a:latin typeface="標楷體" pitchFamily="65" charset="-120"/>
              </a:rPr>
              <a:t>ABC!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E04397A-5AD1-4504-8949-2F0F4450B9FB}" type="datetime1">
              <a:rPr lang="zh-TW" altLang="en-US" smtClean="0"/>
              <a:t>2021/10/14</a:t>
            </a:fld>
            <a:endParaRPr lang="en-US" altLang="zh-TW"/>
          </a:p>
        </p:txBody>
      </p:sp>
      <p:sp>
        <p:nvSpPr>
          <p:cNvPr id="5" name="頁尾版面配置區 4"/>
          <p:cNvSpPr>
            <a:spLocks noGrp="1"/>
          </p:cNvSpPr>
          <p:nvPr>
            <p:ph type="ftr" sz="quarter" idx="11"/>
          </p:nvPr>
        </p:nvSpPr>
        <p:spPr/>
        <p:txBody>
          <a:bodyPr/>
          <a:lstStyle/>
          <a:p>
            <a:r>
              <a:rPr lang="zh-TW" altLang="en-US" smtClean="0"/>
              <a:t>危機與應變</a:t>
            </a:r>
            <a:endParaRPr lang="en-US" altLang="zh-TW"/>
          </a:p>
        </p:txBody>
      </p:sp>
      <p:sp>
        <p:nvSpPr>
          <p:cNvPr id="6" name="投影片編號版面配置區 5"/>
          <p:cNvSpPr>
            <a:spLocks noGrp="1"/>
          </p:cNvSpPr>
          <p:nvPr>
            <p:ph type="sldNum" sz="quarter" idx="12"/>
          </p:nvPr>
        </p:nvSpPr>
        <p:spPr/>
        <p:txBody>
          <a:bodyPr/>
          <a:lstStyle/>
          <a:p>
            <a:fld id="{58D2637A-1B93-4084-90D7-F2AEAF9C5BF6}" type="slidenum">
              <a:rPr lang="en-US" altLang="zh-TW"/>
              <a:pPr/>
              <a:t>9</a:t>
            </a:fld>
            <a:endParaRPr lang="en-US" altLang="zh-TW"/>
          </a:p>
        </p:txBody>
      </p:sp>
      <p:sp>
        <p:nvSpPr>
          <p:cNvPr id="27650" name="Rectangle 2"/>
          <p:cNvSpPr>
            <a:spLocks noGrp="1" noChangeArrowheads="1"/>
          </p:cNvSpPr>
          <p:nvPr>
            <p:ph type="title"/>
          </p:nvPr>
        </p:nvSpPr>
        <p:spPr>
          <a:solidFill>
            <a:schemeClr val="accent6">
              <a:lumMod val="20000"/>
              <a:lumOff val="80000"/>
            </a:schemeClr>
          </a:solidFill>
          <a:ln/>
        </p:spPr>
        <p:txBody>
          <a:bodyPr/>
          <a:lstStyle/>
          <a:p>
            <a:r>
              <a:rPr lang="zh-TW" altLang="en-US" dirty="0">
                <a:solidFill>
                  <a:srgbClr val="FF0000"/>
                </a:solidFill>
                <a:ea typeface="細明體" pitchFamily="49" charset="-120"/>
              </a:rPr>
              <a:t>發現危機：</a:t>
            </a:r>
            <a:r>
              <a:rPr lang="zh-TW" altLang="en-US" sz="4000" dirty="0">
                <a:latin typeface="標楷體" pitchFamily="65" charset="-120"/>
                <a:ea typeface="標楷體" pitchFamily="65" charset="-120"/>
              </a:rPr>
              <a:t>如何迅速發現危機 </a:t>
            </a:r>
            <a:r>
              <a:rPr lang="en-US" altLang="zh-TW" sz="4000" dirty="0">
                <a:latin typeface="標楷體" pitchFamily="65" charset="-120"/>
                <a:ea typeface="標楷體" pitchFamily="65" charset="-120"/>
              </a:rPr>
              <a:t>?</a:t>
            </a:r>
          </a:p>
        </p:txBody>
      </p:sp>
      <p:sp>
        <p:nvSpPr>
          <p:cNvPr id="27651" name="Rectangle 3"/>
          <p:cNvSpPr>
            <a:spLocks noGrp="1" noChangeArrowheads="1"/>
          </p:cNvSpPr>
          <p:nvPr>
            <p:ph type="body" idx="1"/>
          </p:nvPr>
        </p:nvSpPr>
        <p:spPr>
          <a:xfrm>
            <a:off x="685800" y="1752600"/>
            <a:ext cx="7772400" cy="4343400"/>
          </a:xfrm>
          <a:solidFill>
            <a:srgbClr val="FFFF66"/>
          </a:solidFill>
        </p:spPr>
        <p:txBody>
          <a:bodyPr/>
          <a:lstStyle/>
          <a:p>
            <a:pPr>
              <a:buFont typeface="Monotype Sorts" pitchFamily="2" charset="2"/>
              <a:buNone/>
            </a:pPr>
            <a:r>
              <a:rPr lang="en-US" altLang="zh-TW" dirty="0">
                <a:latin typeface="標楷體" pitchFamily="65" charset="-120"/>
              </a:rPr>
              <a:t>A</a:t>
            </a:r>
            <a:r>
              <a:rPr lang="zh-TW" altLang="en-US" dirty="0">
                <a:latin typeface="標楷體" pitchFamily="65" charset="-120"/>
              </a:rPr>
              <a:t>、</a:t>
            </a:r>
            <a:r>
              <a:rPr lang="zh-TW" altLang="en-US" dirty="0">
                <a:solidFill>
                  <a:srgbClr val="FF0000"/>
                </a:solidFill>
                <a:latin typeface="標楷體" pitchFamily="65" charset="-120"/>
              </a:rPr>
              <a:t>利用警衛人員門禁管制</a:t>
            </a:r>
            <a:r>
              <a:rPr lang="zh-TW" altLang="en-US" dirty="0">
                <a:latin typeface="標楷體" pitchFamily="65" charset="-120"/>
              </a:rPr>
              <a:t>、裝置保全監視系統、設置消防火警探測設備等</a:t>
            </a:r>
          </a:p>
          <a:p>
            <a:pPr>
              <a:buFont typeface="Monotype Sorts" pitchFamily="2" charset="2"/>
              <a:buNone/>
            </a:pPr>
            <a:r>
              <a:rPr lang="en-US" altLang="zh-TW" dirty="0">
                <a:latin typeface="標楷體" pitchFamily="65" charset="-120"/>
              </a:rPr>
              <a:t>B</a:t>
            </a:r>
            <a:r>
              <a:rPr lang="zh-TW" altLang="en-US" dirty="0">
                <a:latin typeface="標楷體" pitchFamily="65" charset="-120"/>
              </a:rPr>
              <a:t>、</a:t>
            </a:r>
            <a:r>
              <a:rPr lang="zh-TW" altLang="en-US" dirty="0">
                <a:solidFill>
                  <a:srgbClr val="FF0000"/>
                </a:solidFill>
                <a:latin typeface="標楷體" pitchFamily="65" charset="-120"/>
              </a:rPr>
              <a:t>座標法</a:t>
            </a:r>
            <a:r>
              <a:rPr lang="en-US" altLang="zh-TW" dirty="0">
                <a:solidFill>
                  <a:srgbClr val="FF0000"/>
                </a:solidFill>
                <a:latin typeface="標楷體" pitchFamily="65" charset="-120"/>
              </a:rPr>
              <a:t>:</a:t>
            </a:r>
            <a:r>
              <a:rPr lang="zh-TW" altLang="en-US" dirty="0">
                <a:latin typeface="標楷體" pitchFamily="65" charset="-120"/>
              </a:rPr>
              <a:t>設定影響值（縱座標）發生機率（橫座標），利用問卷調查、團体討論、腦力激盪或組織診斷等方式評估計算該事件可能發生的機率為何</a:t>
            </a:r>
          </a:p>
          <a:p>
            <a:pPr>
              <a:buFont typeface="Monotype Sorts" pitchFamily="2" charset="2"/>
              <a:buNone/>
            </a:pPr>
            <a:r>
              <a:rPr lang="en-US" altLang="zh-TW" dirty="0">
                <a:latin typeface="標楷體" pitchFamily="65" charset="-120"/>
              </a:rPr>
              <a:t>C</a:t>
            </a:r>
            <a:r>
              <a:rPr lang="zh-TW" altLang="en-US" dirty="0">
                <a:latin typeface="標楷體" pitchFamily="65" charset="-120"/>
              </a:rPr>
              <a:t>、</a:t>
            </a:r>
            <a:r>
              <a:rPr lang="zh-TW" altLang="en-US" dirty="0">
                <a:solidFill>
                  <a:srgbClr val="FF0000"/>
                </a:solidFill>
                <a:latin typeface="標楷體" pitchFamily="65" charset="-120"/>
              </a:rPr>
              <a:t>確認危機的狀態：啟動應變計畫</a:t>
            </a:r>
            <a:endParaRPr lang="en-US" altLang="zh-TW" dirty="0">
              <a:solidFill>
                <a:srgbClr val="FF0000"/>
              </a:solidFill>
              <a:latin typeface="標楷體" pitchFamily="65" charset="-120"/>
            </a:endParaRPr>
          </a:p>
          <a:p>
            <a:pPr>
              <a:buNone/>
            </a:pPr>
            <a:r>
              <a:rPr lang="zh-TW" altLang="en-US" dirty="0">
                <a:solidFill>
                  <a:schemeClr val="accent2">
                    <a:lumMod val="75000"/>
                  </a:schemeClr>
                </a:solidFill>
                <a:latin typeface="標楷體" pitchFamily="65" charset="-120"/>
              </a:rPr>
              <a:t>★</a:t>
            </a:r>
            <a:r>
              <a:rPr lang="en-US" altLang="zh-TW" dirty="0">
                <a:solidFill>
                  <a:schemeClr val="accent6"/>
                </a:solidFill>
                <a:latin typeface="標楷體" pitchFamily="65" charset="-120"/>
              </a:rPr>
              <a:t>1.</a:t>
            </a:r>
            <a:r>
              <a:rPr lang="zh-TW" altLang="en-US" dirty="0">
                <a:solidFill>
                  <a:schemeClr val="accent6"/>
                </a:solidFill>
                <a:latin typeface="標楷體" pitchFamily="65" charset="-120"/>
              </a:rPr>
              <a:t>突發性 </a:t>
            </a:r>
            <a:r>
              <a:rPr lang="en-US" altLang="zh-TW" dirty="0">
                <a:solidFill>
                  <a:schemeClr val="accent6"/>
                </a:solidFill>
                <a:latin typeface="標楷體" pitchFamily="65" charset="-120"/>
              </a:rPr>
              <a:t>2.</a:t>
            </a:r>
            <a:r>
              <a:rPr lang="zh-TW" altLang="en-US" dirty="0">
                <a:solidFill>
                  <a:schemeClr val="accent6"/>
                </a:solidFill>
                <a:latin typeface="標楷體" pitchFamily="65" charset="-120"/>
              </a:rPr>
              <a:t>嚴重性 </a:t>
            </a:r>
            <a:r>
              <a:rPr lang="en-US" altLang="zh-TW" dirty="0">
                <a:solidFill>
                  <a:schemeClr val="accent6"/>
                </a:solidFill>
                <a:latin typeface="標楷體" pitchFamily="65" charset="-120"/>
              </a:rPr>
              <a:t>3.</a:t>
            </a:r>
            <a:r>
              <a:rPr lang="zh-TW" altLang="en-US" dirty="0">
                <a:solidFill>
                  <a:schemeClr val="accent6"/>
                </a:solidFill>
                <a:latin typeface="標楷體" pitchFamily="65" charset="-120"/>
              </a:rPr>
              <a:t>衝突性 </a:t>
            </a:r>
            <a:r>
              <a:rPr lang="en-US" altLang="zh-TW" dirty="0">
                <a:solidFill>
                  <a:schemeClr val="accent6"/>
                </a:solidFill>
                <a:latin typeface="標楷體" pitchFamily="65" charset="-120"/>
              </a:rPr>
              <a:t>4.</a:t>
            </a:r>
            <a:r>
              <a:rPr lang="zh-TW" altLang="en-US" dirty="0">
                <a:solidFill>
                  <a:schemeClr val="accent6"/>
                </a:solidFill>
                <a:latin typeface="標楷體" pitchFamily="65" charset="-120"/>
              </a:rPr>
              <a:t>急迫性</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36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36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1999</Words>
  <Application>Microsoft Office PowerPoint</Application>
  <PresentationFormat>全屏显示(4:3)</PresentationFormat>
  <Paragraphs>261</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預設簡報設計</vt:lpstr>
      <vt:lpstr>PowerPoint 演示文稿</vt:lpstr>
      <vt:lpstr>報告綱要</vt:lpstr>
      <vt:lpstr>壹、前言:人生三大階段危機</vt:lpstr>
      <vt:lpstr>貳、生活常見危機</vt:lpstr>
      <vt:lpstr>叁、企業常見危機</vt:lpstr>
      <vt:lpstr>PowerPoint 演示文稿</vt:lpstr>
      <vt:lpstr>肆、危機處理模式(1)</vt:lpstr>
      <vt:lpstr>肆、危機處理模式(2)</vt:lpstr>
      <vt:lpstr>發現危機：如何迅速發現危機 ?</vt:lpstr>
      <vt:lpstr>隔離危機</vt:lpstr>
      <vt:lpstr>處理危機：利用應變計畫與工具</vt:lpstr>
      <vt:lpstr>COVID-19 我國政府因應措施</vt:lpstr>
      <vt:lpstr>伍、如何預防危機(1)</vt:lpstr>
      <vt:lpstr>伍、如何預防危機(2)</vt:lpstr>
      <vt:lpstr>伍、如何預防危機(3) 繪製危機分析表：(團體旅遊活動例)</vt:lpstr>
      <vt:lpstr>陸、建立危機應變計畫</vt:lpstr>
      <vt:lpstr>PowerPoint 演示文稿</vt:lpstr>
      <vt:lpstr>陸、建立危機應變計畫</vt:lpstr>
      <vt:lpstr>柒、結語(1) ：危機管理有要領</vt:lpstr>
      <vt:lpstr>柒、結論(2) ：應變要有計畫!</vt:lpstr>
      <vt:lpstr>報告完畢,敬請指教! 唐雲明博士 TEL:0937-772297 /chief.tang@gmail.com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危機處理與媒體公關</dc:title>
  <dc:creator>user</dc:creator>
  <cp:lastModifiedBy>Windows 使用者</cp:lastModifiedBy>
  <cp:revision>120</cp:revision>
  <dcterms:created xsi:type="dcterms:W3CDTF">2000-01-18T12:08:32Z</dcterms:created>
  <dcterms:modified xsi:type="dcterms:W3CDTF">2021-10-14T01:31:59Z</dcterms:modified>
</cp:coreProperties>
</file>