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93" r:id="rId1"/>
    <p:sldMasterId id="2147484144" r:id="rId2"/>
    <p:sldMasterId id="2147484178" r:id="rId3"/>
  </p:sldMasterIdLst>
  <p:sldIdLst>
    <p:sldId id="256" r:id="rId4"/>
    <p:sldId id="257" r:id="rId5"/>
    <p:sldId id="258" r:id="rId6"/>
    <p:sldId id="277" r:id="rId7"/>
    <p:sldId id="259" r:id="rId8"/>
    <p:sldId id="261" r:id="rId9"/>
    <p:sldId id="260" r:id="rId10"/>
    <p:sldId id="282" r:id="rId11"/>
    <p:sldId id="262" r:id="rId12"/>
    <p:sldId id="263" r:id="rId13"/>
    <p:sldId id="264" r:id="rId14"/>
    <p:sldId id="267" r:id="rId15"/>
    <p:sldId id="266" r:id="rId16"/>
    <p:sldId id="265" r:id="rId17"/>
    <p:sldId id="268" r:id="rId18"/>
    <p:sldId id="283" r:id="rId19"/>
    <p:sldId id="269" r:id="rId20"/>
    <p:sldId id="270" r:id="rId21"/>
    <p:sldId id="271" r:id="rId22"/>
    <p:sldId id="284" r:id="rId23"/>
    <p:sldId id="272" r:id="rId24"/>
    <p:sldId id="273" r:id="rId25"/>
    <p:sldId id="276" r:id="rId26"/>
    <p:sldId id="287" r:id="rId27"/>
    <p:sldId id="278" r:id="rId28"/>
    <p:sldId id="286" r:id="rId29"/>
    <p:sldId id="280" r:id="rId30"/>
    <p:sldId id="281" r:id="rId31"/>
    <p:sldId id="279" r:id="rId32"/>
    <p:sldId id="285" r:id="rId33"/>
    <p:sldId id="275" r:id="rId3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800"/>
    <a:srgbClr val="705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61" d="100"/>
          <a:sy n="61" d="100"/>
        </p:scale>
        <p:origin x="72"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2464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329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83652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5211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1432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13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9814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4714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1838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527805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937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288629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22889243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536236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3219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8395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101324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335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5028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90803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047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56933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4106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5408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0773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9272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12917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81323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1950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4593033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013606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3256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421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413423363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52978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8691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2580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36042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53840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00943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92966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0173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1035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128912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669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492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707405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9/10/2020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12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974926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4514065"/>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9/10/2020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6071063"/>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 id="2147484194"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4.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711235" y="1449888"/>
            <a:ext cx="4769530" cy="2262781"/>
          </a:xfrm>
        </p:spPr>
        <p:txBody>
          <a:bodyPr>
            <a:noAutofit/>
          </a:bodyPr>
          <a:lstStyle/>
          <a:p>
            <a:r>
              <a:rPr lang="zh-TW" altLang="en-US" sz="17900" b="1" dirty="0">
                <a:latin typeface="標楷體" panose="03000509000000000000" pitchFamily="65" charset="-120"/>
                <a:ea typeface="標楷體" panose="03000509000000000000" pitchFamily="65" charset="-120"/>
              </a:rPr>
              <a:t>傳承</a:t>
            </a:r>
          </a:p>
        </p:txBody>
      </p:sp>
      <p:sp>
        <p:nvSpPr>
          <p:cNvPr id="3" name="副標題 2"/>
          <p:cNvSpPr>
            <a:spLocks noGrp="1"/>
          </p:cNvSpPr>
          <p:nvPr>
            <p:ph type="subTitle" idx="1"/>
          </p:nvPr>
        </p:nvSpPr>
        <p:spPr/>
        <p:txBody>
          <a:bodyPr>
            <a:noAutofit/>
          </a:bodyPr>
          <a:lstStyle/>
          <a:p>
            <a:pPr algn="r"/>
            <a:r>
              <a:rPr lang="zh-TW" altLang="en-US" sz="3200" b="1" dirty="0">
                <a:solidFill>
                  <a:srgbClr val="002060"/>
                </a:solidFill>
                <a:latin typeface="標楷體" panose="03000509000000000000" pitchFamily="65" charset="-120"/>
                <a:ea typeface="標楷體" panose="03000509000000000000" pitchFamily="65" charset="-120"/>
              </a:rPr>
              <a:t>土城</a:t>
            </a:r>
            <a:r>
              <a:rPr lang="zh-TW" altLang="zh-TW" sz="3200" b="1" dirty="0">
                <a:solidFill>
                  <a:srgbClr val="002060"/>
                </a:solidFill>
                <a:latin typeface="標楷體" panose="03000509000000000000" pitchFamily="65" charset="-120"/>
                <a:ea typeface="標楷體" panose="03000509000000000000" pitchFamily="65" charset="-120"/>
              </a:rPr>
              <a:t>中央扶輪社</a:t>
            </a:r>
            <a:r>
              <a:rPr lang="en-US" altLang="zh-TW" sz="3200" b="1" dirty="0">
                <a:solidFill>
                  <a:srgbClr val="002060"/>
                </a:solidFill>
                <a:latin typeface="標楷體" panose="03000509000000000000" pitchFamily="65" charset="-120"/>
                <a:ea typeface="標楷體" panose="03000509000000000000" pitchFamily="65" charset="-120"/>
              </a:rPr>
              <a:t> 2020.09.10</a:t>
            </a:r>
            <a:r>
              <a:rPr lang="zh-TW" altLang="zh-TW" sz="3200" b="1" dirty="0">
                <a:solidFill>
                  <a:srgbClr val="002060"/>
                </a:solidFill>
                <a:latin typeface="標楷體" panose="03000509000000000000" pitchFamily="65" charset="-120"/>
                <a:ea typeface="標楷體" panose="03000509000000000000" pitchFamily="65" charset="-120"/>
              </a:rPr>
              <a:t>（四）</a:t>
            </a:r>
          </a:p>
          <a:p>
            <a:pPr algn="r"/>
            <a:r>
              <a:rPr lang="zh-TW" altLang="zh-TW" sz="3200" b="1" dirty="0">
                <a:solidFill>
                  <a:srgbClr val="002060"/>
                </a:solidFill>
                <a:latin typeface="標楷體" panose="03000509000000000000" pitchFamily="65" charset="-120"/>
                <a:ea typeface="標楷體" panose="03000509000000000000" pitchFamily="65" charset="-120"/>
              </a:rPr>
              <a:t>演講者：敏宏工業有限公司 陳錫圭 總經理</a:t>
            </a:r>
          </a:p>
        </p:txBody>
      </p:sp>
    </p:spTree>
    <p:extLst>
      <p:ext uri="{BB962C8B-B14F-4D97-AF65-F5344CB8AC3E}">
        <p14:creationId xmlns:p14="http://schemas.microsoft.com/office/powerpoint/2010/main" val="300251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925" y="624110"/>
            <a:ext cx="8911687" cy="845461"/>
          </a:xfrm>
        </p:spPr>
        <p:txBody>
          <a:bodyPr/>
          <a:lstStyle/>
          <a:p>
            <a:r>
              <a:rPr lang="zh-TW" altLang="zh-TW" b="1" dirty="0">
                <a:latin typeface="標楷體" panose="03000509000000000000" pitchFamily="65" charset="-120"/>
                <a:ea typeface="標楷體" panose="03000509000000000000" pitchFamily="65" charset="-120"/>
              </a:rPr>
              <a:t>敏宏的組織精神</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37708" y="1606510"/>
            <a:ext cx="8915400" cy="4224446"/>
          </a:xfrm>
        </p:spPr>
        <p:txBody>
          <a:bodyPr>
            <a:normAutofit/>
          </a:bodyPr>
          <a:lstStyle/>
          <a:p>
            <a:pPr>
              <a:lnSpc>
                <a:spcPct val="150000"/>
              </a:lnSpc>
            </a:pPr>
            <a:r>
              <a:rPr lang="zh-TW" altLang="zh-TW" sz="2800" b="1" dirty="0">
                <a:latin typeface="標楷體" panose="03000509000000000000" pitchFamily="65" charset="-120"/>
                <a:ea typeface="標楷體" panose="03000509000000000000" pitchFamily="65" charset="-120"/>
              </a:rPr>
              <a:t>以和為貴</a:t>
            </a:r>
            <a:r>
              <a:rPr lang="zh-TW" altLang="zh-TW"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和氣生財</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zh-TW" sz="2800" b="1" dirty="0">
                <a:latin typeface="標楷體" panose="03000509000000000000" pitchFamily="65" charset="-120"/>
                <a:ea typeface="標楷體" panose="03000509000000000000" pitchFamily="65" charset="-120"/>
              </a:rPr>
              <a:t>共存共榮</a:t>
            </a:r>
            <a:r>
              <a:rPr lang="zh-TW" altLang="zh-TW"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雙贏</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松下幸之助（經營之神）</a:t>
            </a:r>
            <a:endParaRPr lang="en-US" altLang="zh-TW" sz="2800" dirty="0">
              <a:solidFill>
                <a:srgbClr val="FF0000"/>
              </a:solidFill>
              <a:latin typeface="標楷體" panose="03000509000000000000" pitchFamily="65" charset="-120"/>
              <a:ea typeface="標楷體" panose="03000509000000000000" pitchFamily="65" charset="-120"/>
            </a:endParaRPr>
          </a:p>
        </p:txBody>
      </p:sp>
      <p:pic>
        <p:nvPicPr>
          <p:cNvPr id="4" name="圖片 3" descr="6c7c77a2-5422-d9cc-150a-ccdcd1561b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057" y="1506717"/>
            <a:ext cx="3599977" cy="3599977"/>
          </a:xfrm>
          <a:prstGeom prst="rect">
            <a:avLst/>
          </a:prstGeom>
        </p:spPr>
      </p:pic>
    </p:spTree>
    <p:extLst>
      <p:ext uri="{BB962C8B-B14F-4D97-AF65-F5344CB8AC3E}">
        <p14:creationId xmlns:p14="http://schemas.microsoft.com/office/powerpoint/2010/main" val="421144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26664" y="734545"/>
            <a:ext cx="8911687" cy="1280890"/>
          </a:xfrm>
        </p:spPr>
        <p:txBody>
          <a:bodyPr/>
          <a:lstStyle/>
          <a:p>
            <a:r>
              <a:rPr lang="zh-TW" altLang="en-US" dirty="0">
                <a:latin typeface="標楷體" panose="03000509000000000000" pitchFamily="65" charset="-120"/>
                <a:ea typeface="標楷體" panose="03000509000000000000" pitchFamily="65" charset="-120"/>
              </a:rPr>
              <a:t>名言的鼓勵</a:t>
            </a:r>
          </a:p>
        </p:txBody>
      </p:sp>
      <p:sp>
        <p:nvSpPr>
          <p:cNvPr id="3" name="內容版面配置區 2"/>
          <p:cNvSpPr>
            <a:spLocks noGrp="1"/>
          </p:cNvSpPr>
          <p:nvPr>
            <p:ph idx="1"/>
          </p:nvPr>
        </p:nvSpPr>
        <p:spPr>
          <a:xfrm>
            <a:off x="2423559" y="1802295"/>
            <a:ext cx="8915400" cy="4183270"/>
          </a:xfrm>
        </p:spPr>
        <p:txBody>
          <a:bodyPr>
            <a:normAutofit/>
          </a:bodyPr>
          <a:lstStyle/>
          <a:p>
            <a:pPr>
              <a:lnSpc>
                <a:spcPct val="150000"/>
              </a:lnSpc>
            </a:pPr>
            <a:r>
              <a:rPr lang="zh-TW" altLang="zh-TW" sz="2800" dirty="0">
                <a:latin typeface="標楷體" panose="03000509000000000000" pitchFamily="65" charset="-120"/>
                <a:ea typeface="標楷體" panose="03000509000000000000" pitchFamily="65" charset="-120"/>
              </a:rPr>
              <a:t>日本ホイスト株式會社</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zh-TW" sz="2800" u="sng" dirty="0">
                <a:latin typeface="標楷體" panose="03000509000000000000" pitchFamily="65" charset="-120"/>
                <a:ea typeface="標楷體" panose="03000509000000000000" pitchFamily="65" charset="-120"/>
              </a:rPr>
              <a:t>村上松夫</a:t>
            </a:r>
            <a:r>
              <a:rPr lang="zh-TW" altLang="zh-TW" sz="2800" dirty="0">
                <a:latin typeface="標楷體" panose="03000509000000000000" pitchFamily="65" charset="-120"/>
                <a:ea typeface="標楷體" panose="03000509000000000000" pitchFamily="65" charset="-120"/>
              </a:rPr>
              <a:t>社長：「一業十年」</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endParaRPr lang="en-US" altLang="zh-TW" sz="1000" dirty="0">
              <a:latin typeface="標楷體" panose="03000509000000000000" pitchFamily="65" charset="-120"/>
              <a:ea typeface="標楷體" panose="03000509000000000000" pitchFamily="65" charset="-120"/>
            </a:endParaRPr>
          </a:p>
          <a:p>
            <a:pPr>
              <a:lnSpc>
                <a:spcPct val="150000"/>
              </a:lnSpc>
            </a:pPr>
            <a:r>
              <a:rPr lang="zh-TW" altLang="en-US" sz="2800" dirty="0">
                <a:solidFill>
                  <a:schemeClr val="bg2">
                    <a:lumMod val="25000"/>
                  </a:schemeClr>
                </a:solidFill>
                <a:latin typeface="標楷體" panose="03000509000000000000" pitchFamily="65" charset="-120"/>
                <a:ea typeface="標楷體" panose="03000509000000000000" pitchFamily="65" charset="-120"/>
              </a:rPr>
              <a:t>扶桑產業株式會社</a:t>
            </a:r>
            <a:endParaRPr lang="en-US" altLang="zh-TW" sz="2800" dirty="0">
              <a:solidFill>
                <a:schemeClr val="bg2">
                  <a:lumMod val="2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800" dirty="0">
                <a:solidFill>
                  <a:schemeClr val="bg2">
                    <a:lumMod val="25000"/>
                  </a:schemeClr>
                </a:solidFill>
                <a:latin typeface="標楷體" panose="03000509000000000000" pitchFamily="65" charset="-120"/>
                <a:ea typeface="標楷體" panose="03000509000000000000" pitchFamily="65" charset="-120"/>
              </a:rPr>
              <a:t>	</a:t>
            </a:r>
            <a:r>
              <a:rPr lang="zh-TW" altLang="en-US" sz="2800" u="sng" dirty="0">
                <a:solidFill>
                  <a:schemeClr val="bg2">
                    <a:lumMod val="25000"/>
                  </a:schemeClr>
                </a:solidFill>
                <a:latin typeface="標楷體" panose="03000509000000000000" pitchFamily="65" charset="-120"/>
                <a:ea typeface="標楷體" panose="03000509000000000000" pitchFamily="65" charset="-120"/>
              </a:rPr>
              <a:t>江崎滿夫</a:t>
            </a:r>
            <a:r>
              <a:rPr lang="zh-TW" altLang="en-US" sz="2800" dirty="0">
                <a:solidFill>
                  <a:schemeClr val="bg2">
                    <a:lumMod val="25000"/>
                  </a:schemeClr>
                </a:solidFill>
                <a:latin typeface="標楷體" panose="03000509000000000000" pitchFamily="65" charset="-120"/>
                <a:ea typeface="標楷體" panose="03000509000000000000" pitchFamily="65" charset="-120"/>
              </a:rPr>
              <a:t>社長：「自己的事，自己守住」</a:t>
            </a:r>
            <a:endParaRPr lang="en-US" altLang="zh-TW" sz="2800" dirty="0">
              <a:solidFill>
                <a:schemeClr val="bg2">
                  <a:lumMod val="2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221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663574" y="1927677"/>
            <a:ext cx="4864853" cy="1086759"/>
          </a:xfrm>
        </p:spPr>
        <p:txBody>
          <a:bodyPr>
            <a:noAutofit/>
          </a:bodyPr>
          <a:lstStyle/>
          <a:p>
            <a:r>
              <a:rPr lang="zh-TW" altLang="zh-TW" sz="6000" b="1" dirty="0">
                <a:solidFill>
                  <a:srgbClr val="C00000"/>
                </a:solidFill>
                <a:latin typeface="標楷體" panose="03000509000000000000" pitchFamily="65" charset="-120"/>
                <a:ea typeface="標楷體" panose="03000509000000000000" pitchFamily="65" charset="-120"/>
              </a:rPr>
              <a:t>扶輪</a:t>
            </a:r>
            <a:r>
              <a:rPr lang="en-US" altLang="zh-TW" sz="6000" b="1" dirty="0">
                <a:solidFill>
                  <a:srgbClr val="C00000"/>
                </a:solidFill>
                <a:latin typeface="標楷體" panose="03000509000000000000" pitchFamily="65" charset="-120"/>
                <a:ea typeface="標楷體" panose="03000509000000000000" pitchFamily="65" charset="-120"/>
              </a:rPr>
              <a:t> ROTARY</a:t>
            </a:r>
            <a:endParaRPr lang="zh-TW" altLang="en-US" sz="6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7996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lvl="0"/>
            <a:r>
              <a:rPr lang="zh-TW" altLang="zh-TW" b="1" dirty="0">
                <a:solidFill>
                  <a:schemeClr val="accent1">
                    <a:lumMod val="50000"/>
                  </a:schemeClr>
                </a:solidFill>
                <a:latin typeface="標楷體" panose="03000509000000000000" pitchFamily="65" charset="-120"/>
                <a:ea typeface="標楷體" panose="03000509000000000000" pitchFamily="65" charset="-120"/>
              </a:rPr>
              <a:t>創社</a:t>
            </a:r>
            <a:endParaRPr lang="zh-TW" altLang="zh-TW" dirty="0">
              <a:solidFill>
                <a:schemeClr val="accent1">
                  <a:lumMod val="50000"/>
                </a:schemeClr>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162931" y="1422558"/>
            <a:ext cx="8915400" cy="3777622"/>
          </a:xfrm>
        </p:spPr>
        <p:txBody>
          <a:bodyPr>
            <a:normAutofit/>
          </a:bodyPr>
          <a:lstStyle/>
          <a:p>
            <a:pPr>
              <a:lnSpc>
                <a:spcPct val="150000"/>
              </a:lnSpc>
            </a:pPr>
            <a:r>
              <a:rPr lang="en-US" altLang="zh-TW" sz="2800" dirty="0">
                <a:solidFill>
                  <a:schemeClr val="tx1">
                    <a:lumMod val="95000"/>
                    <a:lumOff val="5000"/>
                  </a:schemeClr>
                </a:solidFill>
                <a:latin typeface="標楷體" panose="03000509000000000000" pitchFamily="65" charset="-120"/>
                <a:ea typeface="標楷體" panose="03000509000000000000" pitchFamily="65" charset="-120"/>
              </a:rPr>
              <a:t>1983</a:t>
            </a: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年</a:t>
            </a:r>
            <a:r>
              <a:rPr lang="en-US" altLang="zh-TW" sz="2800" dirty="0">
                <a:solidFill>
                  <a:schemeClr val="tx1">
                    <a:lumMod val="95000"/>
                    <a:lumOff val="5000"/>
                  </a:schemeClr>
                </a:solidFill>
                <a:latin typeface="標楷體" panose="03000509000000000000" pitchFamily="65" charset="-120"/>
                <a:ea typeface="標楷體" panose="03000509000000000000" pitchFamily="65" charset="-120"/>
              </a:rPr>
              <a:t>5</a:t>
            </a: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月</a:t>
            </a:r>
            <a:r>
              <a:rPr lang="en-US" altLang="zh-TW" sz="2800" dirty="0">
                <a:solidFill>
                  <a:schemeClr val="tx1">
                    <a:lumMod val="95000"/>
                    <a:lumOff val="5000"/>
                  </a:schemeClr>
                </a:solidFill>
                <a:latin typeface="標楷體" panose="03000509000000000000" pitchFamily="65" charset="-120"/>
                <a:ea typeface="標楷體" panose="03000509000000000000" pitchFamily="65" charset="-120"/>
              </a:rPr>
              <a:t>20</a:t>
            </a: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日，土城扶輪社創立</a:t>
            </a:r>
          </a:p>
          <a:p>
            <a:pPr>
              <a:lnSpc>
                <a:spcPct val="150000"/>
              </a:lnSpc>
            </a:pP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創社社長土城國中劉新梧校長，創社社員</a:t>
            </a:r>
            <a:r>
              <a:rPr lang="en-US" altLang="zh-TW" sz="2800" dirty="0">
                <a:solidFill>
                  <a:schemeClr val="tx1">
                    <a:lumMod val="95000"/>
                    <a:lumOff val="5000"/>
                  </a:schemeClr>
                </a:solidFill>
                <a:latin typeface="標楷體" panose="03000509000000000000" pitchFamily="65" charset="-120"/>
                <a:ea typeface="標楷體" panose="03000509000000000000" pitchFamily="65" charset="-120"/>
              </a:rPr>
              <a:t>12</a:t>
            </a: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位</a:t>
            </a:r>
            <a:endParaRPr lang="en-US" altLang="zh-TW" sz="2800" dirty="0">
              <a:solidFill>
                <a:schemeClr val="tx1">
                  <a:lumMod val="95000"/>
                  <a:lumOff val="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400" dirty="0">
                <a:solidFill>
                  <a:srgbClr val="000090"/>
                </a:solidFill>
                <a:latin typeface="標楷體" panose="03000509000000000000" pitchFamily="65" charset="-120"/>
                <a:ea typeface="標楷體" panose="03000509000000000000" pitchFamily="65" charset="-120"/>
              </a:rPr>
              <a:t>	</a:t>
            </a:r>
            <a:r>
              <a:rPr lang="zh-TW" altLang="en-US" sz="2400" dirty="0">
                <a:solidFill>
                  <a:srgbClr val="000090"/>
                </a:solidFill>
                <a:latin typeface="標楷體" panose="03000509000000000000" pitchFamily="65" charset="-120"/>
                <a:ea typeface="標楷體" panose="03000509000000000000" pitchFamily="65" charset="-120"/>
              </a:rPr>
              <a:t>＊創社社長的任職是「終身」、「責任」、「使命」</a:t>
            </a:r>
            <a:endParaRPr lang="zh-TW" altLang="zh-TW" sz="2400" dirty="0">
              <a:solidFill>
                <a:srgbClr val="000090"/>
              </a:solidFill>
              <a:latin typeface="標楷體" panose="03000509000000000000" pitchFamily="65" charset="-120"/>
              <a:ea typeface="標楷體" panose="03000509000000000000" pitchFamily="65" charset="-120"/>
            </a:endParaRPr>
          </a:p>
          <a:p>
            <a:pPr>
              <a:lnSpc>
                <a:spcPct val="150000"/>
              </a:lnSpc>
            </a:pP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參加扶輪社兩個條件</a:t>
            </a:r>
            <a:r>
              <a:rPr lang="zh-TW" altLang="en-US" sz="2800" dirty="0">
                <a:solidFill>
                  <a:schemeClr val="tx1">
                    <a:lumMod val="95000"/>
                    <a:lumOff val="5000"/>
                  </a:schemeClr>
                </a:solidFill>
                <a:latin typeface="新細明體" panose="02020500000000000000" pitchFamily="18" charset="-120"/>
                <a:ea typeface="新細明體" panose="02020500000000000000" pitchFamily="18" charset="-120"/>
              </a:rPr>
              <a:t>：</a:t>
            </a:r>
            <a:endParaRPr lang="en-US" altLang="zh-TW" sz="2800" dirty="0">
              <a:solidFill>
                <a:schemeClr val="tx1">
                  <a:lumMod val="95000"/>
                  <a:lumOff val="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800" dirty="0">
                <a:solidFill>
                  <a:schemeClr val="tx1">
                    <a:lumMod val="95000"/>
                    <a:lumOff val="5000"/>
                  </a:schemeClr>
                </a:solidFill>
                <a:latin typeface="標楷體" panose="03000509000000000000" pitchFamily="65" charset="-120"/>
                <a:ea typeface="標楷體" panose="03000509000000000000" pitchFamily="65" charset="-120"/>
              </a:rPr>
              <a:t>	</a:t>
            </a:r>
            <a:r>
              <a:rPr lang="zh-TW" altLang="zh-TW" sz="2800" dirty="0">
                <a:solidFill>
                  <a:schemeClr val="tx1">
                    <a:lumMod val="95000"/>
                    <a:lumOff val="5000"/>
                  </a:schemeClr>
                </a:solidFill>
                <a:latin typeface="標楷體" panose="03000509000000000000" pitchFamily="65" charset="-120"/>
                <a:ea typeface="標楷體" panose="03000509000000000000" pitchFamily="65" charset="-120"/>
              </a:rPr>
              <a:t>「經營事業」、「参與活動」</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112" y="3811007"/>
            <a:ext cx="3600000" cy="2597400"/>
          </a:xfrm>
          <a:prstGeom prst="rect">
            <a:avLst/>
          </a:prstGeom>
        </p:spPr>
      </p:pic>
      <p:sp>
        <p:nvSpPr>
          <p:cNvPr id="5" name="矩形 4"/>
          <p:cNvSpPr/>
          <p:nvPr/>
        </p:nvSpPr>
        <p:spPr>
          <a:xfrm>
            <a:off x="5237494" y="6121276"/>
            <a:ext cx="2159566"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土城臨時扶輪社成立典禮</a:t>
            </a:r>
          </a:p>
        </p:txBody>
      </p:sp>
    </p:spTree>
    <p:extLst>
      <p:ext uri="{BB962C8B-B14F-4D97-AF65-F5344CB8AC3E}">
        <p14:creationId xmlns:p14="http://schemas.microsoft.com/office/powerpoint/2010/main" val="2664034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bg2">
                <a:tint val="90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solidFill>
                  <a:schemeClr val="accent1">
                    <a:lumMod val="50000"/>
                  </a:schemeClr>
                </a:solidFill>
                <a:latin typeface="標楷體" panose="03000509000000000000" pitchFamily="65" charset="-120"/>
                <a:ea typeface="標楷體" panose="03000509000000000000" pitchFamily="65" charset="-120"/>
              </a:rPr>
              <a:t>土城扶輪社 第七屆社長 陳錫圭</a:t>
            </a:r>
            <a:endParaRPr lang="zh-TW" altLang="en-US" dirty="0">
              <a:solidFill>
                <a:schemeClr val="accent1">
                  <a:lumMod val="50000"/>
                </a:schemeClr>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308790" y="1850571"/>
            <a:ext cx="8915400" cy="4550229"/>
          </a:xfrm>
        </p:spPr>
        <p:txBody>
          <a:bodyPr>
            <a:normAutofit fontScale="92500" lnSpcReduction="10000"/>
          </a:bodyPr>
          <a:lstStyle/>
          <a:p>
            <a:pPr lvl="0">
              <a:lnSpc>
                <a:spcPct val="150000"/>
              </a:lnSpc>
            </a:pPr>
            <a:r>
              <a:rPr lang="zh-TW" altLang="zh-TW" sz="2800" dirty="0">
                <a:latin typeface="標楷體" panose="03000509000000000000" pitchFamily="65" charset="-120"/>
                <a:ea typeface="標楷體" panose="03000509000000000000" pitchFamily="65" charset="-120"/>
              </a:rPr>
              <a:t>時間：</a:t>
            </a:r>
            <a:r>
              <a:rPr lang="en-US" altLang="zh-TW" sz="2800" dirty="0">
                <a:latin typeface="標楷體" panose="03000509000000000000" pitchFamily="65" charset="-120"/>
                <a:ea typeface="標楷體" panose="03000509000000000000" pitchFamily="65" charset="-120"/>
              </a:rPr>
              <a:t>1989</a:t>
            </a:r>
            <a:r>
              <a:rPr lang="zh-TW" altLang="zh-TW"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7</a:t>
            </a:r>
            <a:r>
              <a:rPr lang="zh-TW" altLang="zh-TW" sz="2800"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1</a:t>
            </a:r>
            <a:r>
              <a:rPr lang="zh-TW" altLang="zh-TW" sz="2800" dirty="0">
                <a:latin typeface="標楷體" panose="03000509000000000000" pitchFamily="65" charset="-120"/>
                <a:ea typeface="標楷體" panose="03000509000000000000" pitchFamily="65" charset="-120"/>
              </a:rPr>
              <a:t>日至</a:t>
            </a:r>
            <a:r>
              <a:rPr lang="en-US" altLang="zh-TW" sz="2800" dirty="0">
                <a:latin typeface="標楷體" panose="03000509000000000000" pitchFamily="65" charset="-120"/>
                <a:ea typeface="標楷體" panose="03000509000000000000" pitchFamily="65" charset="-120"/>
              </a:rPr>
              <a:t>1990</a:t>
            </a:r>
            <a:r>
              <a:rPr lang="zh-TW" altLang="zh-TW"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6</a:t>
            </a:r>
            <a:r>
              <a:rPr lang="zh-TW" altLang="zh-TW" sz="2800" dirty="0">
                <a:latin typeface="標楷體" panose="03000509000000000000" pitchFamily="65" charset="-120"/>
                <a:ea typeface="標楷體" panose="03000509000000000000" pitchFamily="65" charset="-120"/>
              </a:rPr>
              <a:t>月</a:t>
            </a:r>
            <a:r>
              <a:rPr lang="en-US" altLang="zh-TW" sz="2800" dirty="0">
                <a:latin typeface="標楷體" panose="03000509000000000000" pitchFamily="65" charset="-120"/>
                <a:ea typeface="標楷體" panose="03000509000000000000" pitchFamily="65" charset="-120"/>
              </a:rPr>
              <a:t>30</a:t>
            </a:r>
            <a:r>
              <a:rPr lang="zh-TW" altLang="zh-TW" sz="2800" dirty="0">
                <a:latin typeface="標楷體" panose="03000509000000000000" pitchFamily="65" charset="-120"/>
                <a:ea typeface="標楷體" panose="03000509000000000000" pitchFamily="65" charset="-120"/>
              </a:rPr>
              <a:t>日</a:t>
            </a:r>
          </a:p>
          <a:p>
            <a:pPr lvl="0">
              <a:lnSpc>
                <a:spcPct val="150000"/>
              </a:lnSpc>
            </a:pPr>
            <a:r>
              <a:rPr lang="zh-TW" altLang="zh-TW" sz="2800" dirty="0">
                <a:latin typeface="標楷體" panose="03000509000000000000" pitchFamily="65" charset="-120"/>
                <a:ea typeface="標楷體" panose="03000509000000000000" pitchFamily="65" charset="-120"/>
              </a:rPr>
              <a:t>五項重大活動：</a:t>
            </a:r>
            <a:endParaRPr lang="en-US" altLang="zh-TW" sz="28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土城扶輪社社旗更改</a:t>
            </a:r>
            <a:endParaRPr lang="en-US" altLang="zh-TW" sz="26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solidFill>
                  <a:schemeClr val="bg2">
                    <a:lumMod val="25000"/>
                  </a:schemeClr>
                </a:solidFill>
                <a:latin typeface="標楷體" panose="03000509000000000000" pitchFamily="65" charset="-120"/>
                <a:ea typeface="標楷體" panose="03000509000000000000" pitchFamily="65" charset="-120"/>
              </a:rPr>
              <a:t>	</a:t>
            </a:r>
            <a:r>
              <a:rPr lang="zh-TW" altLang="zh-TW" sz="2600" dirty="0">
                <a:solidFill>
                  <a:schemeClr val="bg2">
                    <a:lumMod val="25000"/>
                  </a:schemeClr>
                </a:solidFill>
                <a:latin typeface="標楷體" panose="03000509000000000000" pitchFamily="65" charset="-120"/>
                <a:ea typeface="標楷體" panose="03000509000000000000" pitchFamily="65" charset="-120"/>
              </a:rPr>
              <a:t>與其他扶輪社簽訂盟約</a:t>
            </a:r>
            <a:endParaRPr lang="en-US" altLang="zh-TW" sz="2600" dirty="0">
              <a:solidFill>
                <a:schemeClr val="bg2">
                  <a:lumMod val="25000"/>
                </a:schemeClr>
              </a:solidFill>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舉辦馬拉松慢跑活動</a:t>
            </a:r>
            <a:endParaRPr lang="en-US" altLang="zh-TW" sz="26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solidFill>
                  <a:schemeClr val="bg2">
                    <a:lumMod val="25000"/>
                  </a:schemeClr>
                </a:solidFill>
                <a:latin typeface="標楷體" panose="03000509000000000000" pitchFamily="65" charset="-120"/>
                <a:ea typeface="標楷體" panose="03000509000000000000" pitchFamily="65" charset="-120"/>
              </a:rPr>
              <a:t>	</a:t>
            </a:r>
            <a:r>
              <a:rPr lang="zh-TW" altLang="zh-TW" sz="2600" dirty="0">
                <a:solidFill>
                  <a:schemeClr val="bg2">
                    <a:lumMod val="25000"/>
                  </a:schemeClr>
                </a:solidFill>
                <a:latin typeface="標楷體" panose="03000509000000000000" pitchFamily="65" charset="-120"/>
                <a:ea typeface="標楷體" panose="03000509000000000000" pitchFamily="65" charset="-120"/>
              </a:rPr>
              <a:t>與其他國家扶輪社作親善交流</a:t>
            </a:r>
            <a:endParaRPr lang="en-US" altLang="zh-TW" sz="2600" dirty="0">
              <a:solidFill>
                <a:schemeClr val="bg2">
                  <a:lumMod val="25000"/>
                </a:schemeClr>
              </a:solidFill>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多樣性之年度活動</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562" y="2732151"/>
            <a:ext cx="3600000" cy="2595169"/>
          </a:xfrm>
          <a:prstGeom prst="rect">
            <a:avLst/>
          </a:prstGeom>
        </p:spPr>
      </p:pic>
      <p:sp>
        <p:nvSpPr>
          <p:cNvPr id="5" name="矩形 4"/>
          <p:cNvSpPr/>
          <p:nvPr/>
        </p:nvSpPr>
        <p:spPr>
          <a:xfrm>
            <a:off x="8885088" y="5373943"/>
            <a:ext cx="2339102"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土城扶輪社第七屆社長交接</a:t>
            </a:r>
          </a:p>
        </p:txBody>
      </p:sp>
    </p:spTree>
    <p:extLst>
      <p:ext uri="{BB962C8B-B14F-4D97-AF65-F5344CB8AC3E}">
        <p14:creationId xmlns:p14="http://schemas.microsoft.com/office/powerpoint/2010/main" val="1620078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20209" y="611658"/>
            <a:ext cx="8911687" cy="1280890"/>
          </a:xfrm>
        </p:spPr>
        <p:txBody>
          <a:bodyPr/>
          <a:lstStyle/>
          <a:p>
            <a:r>
              <a:rPr lang="zh-TW" altLang="zh-TW" b="1" dirty="0">
                <a:latin typeface="標楷體" panose="03000509000000000000" pitchFamily="65" charset="-120"/>
                <a:ea typeface="標楷體" panose="03000509000000000000" pitchFamily="65" charset="-120"/>
              </a:rPr>
              <a:t>土城扶輪社社旗更改</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8279478" y="1100629"/>
            <a:ext cx="3528391" cy="5561250"/>
          </a:xfrm>
        </p:spPr>
        <p:txBody>
          <a:bodyPr>
            <a:normAutofit/>
          </a:bodyPr>
          <a:lstStyle/>
          <a:p>
            <a:pPr>
              <a:lnSpc>
                <a:spcPct val="150000"/>
              </a:lnSpc>
            </a:pPr>
            <a:r>
              <a:rPr lang="zh-TW" altLang="zh-TW" sz="2000" dirty="0">
                <a:solidFill>
                  <a:srgbClr val="002060"/>
                </a:solidFill>
                <a:latin typeface="標楷體" panose="03000509000000000000" pitchFamily="65" charset="-120"/>
                <a:ea typeface="標楷體" panose="03000509000000000000" pitchFamily="65" charset="-120"/>
              </a:rPr>
              <a:t>主題：</a:t>
            </a:r>
            <a:endParaRPr lang="en-US" altLang="zh-TW" sz="2000" dirty="0">
              <a:solidFill>
                <a:srgbClr val="002060"/>
              </a:solidFill>
              <a:latin typeface="標楷體" panose="03000509000000000000" pitchFamily="65" charset="-120"/>
              <a:ea typeface="標楷體" panose="03000509000000000000" pitchFamily="65" charset="-120"/>
            </a:endParaRPr>
          </a:p>
          <a:p>
            <a:pPr marL="0" indent="0">
              <a:lnSpc>
                <a:spcPct val="150000"/>
              </a:lnSpc>
              <a:buNone/>
            </a:pPr>
            <a:r>
              <a:rPr lang="en-US" altLang="zh-TW" sz="2000" dirty="0">
                <a:solidFill>
                  <a:srgbClr val="002060"/>
                </a:solidFill>
                <a:latin typeface="標楷體" panose="03000509000000000000" pitchFamily="65" charset="-120"/>
                <a:ea typeface="標楷體" panose="03000509000000000000" pitchFamily="65" charset="-120"/>
              </a:rPr>
              <a:t> </a:t>
            </a:r>
            <a:r>
              <a:rPr lang="zh-TW" altLang="zh-TW" sz="2000" dirty="0">
                <a:solidFill>
                  <a:srgbClr val="002060"/>
                </a:solidFill>
                <a:latin typeface="標楷體" panose="03000509000000000000" pitchFamily="65" charset="-120"/>
                <a:ea typeface="標楷體" panose="03000509000000000000" pitchFamily="65" charset="-120"/>
              </a:rPr>
              <a:t>集合眾志、創造土城</a:t>
            </a:r>
          </a:p>
          <a:p>
            <a:pPr>
              <a:lnSpc>
                <a:spcPct val="150000"/>
              </a:lnSpc>
            </a:pPr>
            <a:r>
              <a:rPr lang="zh-TW" altLang="zh-TW" sz="2000" dirty="0">
                <a:solidFill>
                  <a:schemeClr val="bg2">
                    <a:lumMod val="25000"/>
                  </a:schemeClr>
                </a:solidFill>
                <a:latin typeface="標楷體" panose="03000509000000000000" pitchFamily="65" charset="-120"/>
                <a:ea typeface="標楷體" panose="03000509000000000000" pitchFamily="65" charset="-120"/>
              </a:rPr>
              <a:t>色彩設計：</a:t>
            </a:r>
            <a:endParaRPr lang="en-US" altLang="zh-TW" sz="2000" dirty="0">
              <a:solidFill>
                <a:schemeClr val="bg2">
                  <a:lumMod val="2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000" dirty="0">
                <a:solidFill>
                  <a:schemeClr val="bg2">
                    <a:lumMod val="25000"/>
                  </a:schemeClr>
                </a:solidFill>
                <a:latin typeface="標楷體" panose="03000509000000000000" pitchFamily="65" charset="-120"/>
                <a:ea typeface="標楷體" panose="03000509000000000000" pitchFamily="65" charset="-120"/>
              </a:rPr>
              <a:t>	</a:t>
            </a:r>
            <a:r>
              <a:rPr lang="zh-TW" altLang="zh-TW" sz="2000" dirty="0">
                <a:solidFill>
                  <a:schemeClr val="bg2">
                    <a:lumMod val="25000"/>
                  </a:schemeClr>
                </a:solidFill>
                <a:latin typeface="標楷體" panose="03000509000000000000" pitchFamily="65" charset="-120"/>
                <a:ea typeface="標楷體" panose="03000509000000000000" pitchFamily="65" charset="-120"/>
              </a:rPr>
              <a:t>金黃色</a:t>
            </a:r>
            <a:r>
              <a:rPr lang="zh-TW" altLang="en-US" sz="2000" dirty="0">
                <a:solidFill>
                  <a:schemeClr val="bg2">
                    <a:lumMod val="25000"/>
                  </a:schemeClr>
                </a:solidFill>
                <a:latin typeface="標楷體" panose="03000509000000000000" pitchFamily="65" charset="-120"/>
                <a:ea typeface="標楷體" panose="03000509000000000000" pitchFamily="65" charset="-120"/>
              </a:rPr>
              <a:t>∕</a:t>
            </a:r>
            <a:r>
              <a:rPr lang="zh-TW" altLang="zh-TW" sz="2000" dirty="0">
                <a:solidFill>
                  <a:schemeClr val="bg2">
                    <a:lumMod val="25000"/>
                  </a:schemeClr>
                </a:solidFill>
                <a:latin typeface="標楷體" panose="03000509000000000000" pitchFamily="65" charset="-120"/>
                <a:ea typeface="標楷體" panose="03000509000000000000" pitchFamily="65" charset="-120"/>
              </a:rPr>
              <a:t>無限希望</a:t>
            </a:r>
            <a:endParaRPr lang="en-US" altLang="zh-TW" sz="2000" dirty="0">
              <a:solidFill>
                <a:schemeClr val="bg2">
                  <a:lumMod val="2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000" dirty="0">
                <a:solidFill>
                  <a:schemeClr val="bg2">
                    <a:lumMod val="25000"/>
                  </a:schemeClr>
                </a:solidFill>
                <a:latin typeface="標楷體" panose="03000509000000000000" pitchFamily="65" charset="-120"/>
                <a:ea typeface="標楷體" panose="03000509000000000000" pitchFamily="65" charset="-120"/>
              </a:rPr>
              <a:t>	</a:t>
            </a:r>
            <a:r>
              <a:rPr lang="zh-TW" altLang="zh-TW" sz="2000" dirty="0">
                <a:solidFill>
                  <a:schemeClr val="bg2">
                    <a:lumMod val="25000"/>
                  </a:schemeClr>
                </a:solidFill>
                <a:latin typeface="標楷體" panose="03000509000000000000" pitchFamily="65" charset="-120"/>
                <a:ea typeface="標楷體" panose="03000509000000000000" pitchFamily="65" charset="-120"/>
              </a:rPr>
              <a:t>藍色</a:t>
            </a:r>
            <a:r>
              <a:rPr lang="zh-TW" altLang="en-US" sz="2000" dirty="0">
                <a:solidFill>
                  <a:schemeClr val="bg2">
                    <a:lumMod val="25000"/>
                  </a:schemeClr>
                </a:solidFill>
                <a:latin typeface="標楷體" panose="03000509000000000000" pitchFamily="65" charset="-120"/>
                <a:ea typeface="標楷體" panose="03000509000000000000" pitchFamily="65" charset="-120"/>
              </a:rPr>
              <a:t>∕</a:t>
            </a:r>
            <a:r>
              <a:rPr lang="zh-TW" altLang="zh-TW" sz="2000" dirty="0">
                <a:solidFill>
                  <a:schemeClr val="bg2">
                    <a:lumMod val="25000"/>
                  </a:schemeClr>
                </a:solidFill>
                <a:latin typeface="標楷體" panose="03000509000000000000" pitchFamily="65" charset="-120"/>
                <a:ea typeface="標楷體" panose="03000509000000000000" pitchFamily="65" charset="-120"/>
              </a:rPr>
              <a:t>無限光明</a:t>
            </a:r>
            <a:endParaRPr lang="en-US" altLang="zh-TW" sz="2000" dirty="0">
              <a:solidFill>
                <a:schemeClr val="bg2">
                  <a:lumMod val="25000"/>
                </a:schemeClr>
              </a:solidFill>
              <a:latin typeface="標楷體" panose="03000509000000000000" pitchFamily="65" charset="-120"/>
              <a:ea typeface="標楷體" panose="03000509000000000000" pitchFamily="65" charset="-120"/>
            </a:endParaRPr>
          </a:p>
          <a:p>
            <a:pPr marL="0" indent="0">
              <a:lnSpc>
                <a:spcPct val="150000"/>
              </a:lnSpc>
              <a:buNone/>
            </a:pPr>
            <a:r>
              <a:rPr lang="en-US" altLang="zh-TW" sz="2000" dirty="0">
                <a:solidFill>
                  <a:schemeClr val="bg2">
                    <a:lumMod val="25000"/>
                  </a:schemeClr>
                </a:solidFill>
                <a:latin typeface="標楷體" panose="03000509000000000000" pitchFamily="65" charset="-120"/>
                <a:ea typeface="標楷體" panose="03000509000000000000" pitchFamily="65" charset="-120"/>
              </a:rPr>
              <a:t>	</a:t>
            </a:r>
            <a:r>
              <a:rPr lang="zh-TW" altLang="zh-TW" sz="2000" dirty="0">
                <a:solidFill>
                  <a:schemeClr val="bg2">
                    <a:lumMod val="25000"/>
                  </a:schemeClr>
                </a:solidFill>
                <a:latin typeface="標楷體" panose="03000509000000000000" pitchFamily="65" charset="-120"/>
                <a:ea typeface="標楷體" panose="03000509000000000000" pitchFamily="65" charset="-120"/>
              </a:rPr>
              <a:t>紅色</a:t>
            </a:r>
            <a:r>
              <a:rPr lang="zh-TW" altLang="en-US" sz="2000" dirty="0">
                <a:solidFill>
                  <a:schemeClr val="bg2">
                    <a:lumMod val="25000"/>
                  </a:schemeClr>
                </a:solidFill>
                <a:latin typeface="標楷體" panose="03000509000000000000" pitchFamily="65" charset="-120"/>
                <a:ea typeface="標楷體" panose="03000509000000000000" pitchFamily="65" charset="-120"/>
              </a:rPr>
              <a:t>∕</a:t>
            </a:r>
            <a:r>
              <a:rPr lang="zh-TW" altLang="zh-TW" sz="2000" dirty="0">
                <a:solidFill>
                  <a:schemeClr val="bg2">
                    <a:lumMod val="25000"/>
                  </a:schemeClr>
                </a:solidFill>
                <a:latin typeface="標楷體" panose="03000509000000000000" pitchFamily="65" charset="-120"/>
                <a:ea typeface="標楷體" panose="03000509000000000000" pitchFamily="65" charset="-120"/>
              </a:rPr>
              <a:t>無限動力</a:t>
            </a:r>
            <a:endParaRPr lang="en-US" altLang="zh-TW" sz="2000" dirty="0">
              <a:solidFill>
                <a:schemeClr val="bg2">
                  <a:lumMod val="25000"/>
                </a:schemeClr>
              </a:solidFill>
              <a:latin typeface="標楷體" panose="03000509000000000000" pitchFamily="65" charset="-120"/>
              <a:ea typeface="標楷體" panose="03000509000000000000" pitchFamily="65" charset="-120"/>
            </a:endParaRPr>
          </a:p>
          <a:p>
            <a:pPr>
              <a:lnSpc>
                <a:spcPct val="150000"/>
              </a:lnSpc>
            </a:pPr>
            <a:r>
              <a:rPr lang="zh-TW" altLang="zh-TW" sz="2000" dirty="0">
                <a:solidFill>
                  <a:srgbClr val="002060"/>
                </a:solidFill>
                <a:latin typeface="標楷體" panose="03000509000000000000" pitchFamily="65" charset="-120"/>
                <a:ea typeface="標楷體" panose="03000509000000000000" pitchFamily="65" charset="-120"/>
              </a:rPr>
              <a:t>精神象徵：</a:t>
            </a:r>
            <a:endParaRPr lang="en-US" altLang="zh-TW" sz="2000" dirty="0">
              <a:solidFill>
                <a:srgbClr val="002060"/>
              </a:solidFill>
              <a:latin typeface="標楷體" panose="03000509000000000000" pitchFamily="65" charset="-120"/>
              <a:ea typeface="標楷體" panose="03000509000000000000" pitchFamily="65" charset="-120"/>
            </a:endParaRPr>
          </a:p>
          <a:p>
            <a:pPr marL="0" indent="0">
              <a:lnSpc>
                <a:spcPct val="150000"/>
              </a:lnSpc>
              <a:buNone/>
            </a:pPr>
            <a:r>
              <a:rPr lang="en-US" altLang="zh-TW" sz="2000" dirty="0">
                <a:solidFill>
                  <a:srgbClr val="002060"/>
                </a:solidFill>
                <a:latin typeface="標楷體" panose="03000509000000000000" pitchFamily="65" charset="-120"/>
                <a:ea typeface="標楷體" panose="03000509000000000000" pitchFamily="65" charset="-120"/>
              </a:rPr>
              <a:t> </a:t>
            </a:r>
            <a:r>
              <a:rPr lang="zh-TW" altLang="zh-TW" sz="2000" dirty="0">
                <a:solidFill>
                  <a:srgbClr val="002060"/>
                </a:solidFill>
                <a:latin typeface="標楷體" panose="03000509000000000000" pitchFamily="65" charset="-120"/>
                <a:ea typeface="標楷體" panose="03000509000000000000" pitchFamily="65" charset="-120"/>
              </a:rPr>
              <a:t>「超越地區性，飛向國際觀，讓土城扶輪社對社會大眾服</a:t>
            </a:r>
            <a:r>
              <a:rPr lang="en-US" altLang="zh-TW" sz="2000" dirty="0">
                <a:solidFill>
                  <a:srgbClr val="002060"/>
                </a:solidFill>
                <a:latin typeface="標楷體" panose="03000509000000000000" pitchFamily="65" charset="-120"/>
                <a:ea typeface="標楷體" panose="03000509000000000000" pitchFamily="65" charset="-120"/>
              </a:rPr>
              <a:t> </a:t>
            </a:r>
            <a:r>
              <a:rPr lang="zh-TW" altLang="zh-TW" sz="2000" dirty="0">
                <a:solidFill>
                  <a:srgbClr val="002060"/>
                </a:solidFill>
                <a:latin typeface="標楷體" panose="03000509000000000000" pitchFamily="65" charset="-120"/>
                <a:ea typeface="標楷體" panose="03000509000000000000" pitchFamily="65" charset="-120"/>
              </a:rPr>
              <a:t>務的精神能永續經營」</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05" y="1660971"/>
            <a:ext cx="3808176" cy="2971213"/>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606" y="1598714"/>
            <a:ext cx="3600000" cy="3308755"/>
          </a:xfrm>
          <a:prstGeom prst="rect">
            <a:avLst/>
          </a:prstGeom>
        </p:spPr>
      </p:pic>
      <p:sp>
        <p:nvSpPr>
          <p:cNvPr id="6" name="矩形 5"/>
          <p:cNvSpPr/>
          <p:nvPr/>
        </p:nvSpPr>
        <p:spPr>
          <a:xfrm>
            <a:off x="5883144" y="5018614"/>
            <a:ext cx="877163"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rPr>
              <a:t>新社旗</a:t>
            </a:r>
          </a:p>
        </p:txBody>
      </p:sp>
      <p:sp>
        <p:nvSpPr>
          <p:cNvPr id="7" name="矩形 6"/>
          <p:cNvSpPr/>
          <p:nvPr/>
        </p:nvSpPr>
        <p:spPr>
          <a:xfrm>
            <a:off x="1403108" y="5047922"/>
            <a:ext cx="877163"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rPr>
              <a:t>舊社旗</a:t>
            </a:r>
          </a:p>
        </p:txBody>
      </p:sp>
    </p:spTree>
    <p:extLst>
      <p:ext uri="{BB962C8B-B14F-4D97-AF65-F5344CB8AC3E}">
        <p14:creationId xmlns:p14="http://schemas.microsoft.com/office/powerpoint/2010/main" val="3857337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99212" y="1685269"/>
            <a:ext cx="5792788" cy="3777622"/>
          </a:xfrm>
        </p:spPr>
        <p:txBody>
          <a:bodyPr/>
          <a:lstStyle/>
          <a:p>
            <a:pPr>
              <a:lnSpc>
                <a:spcPct val="150000"/>
              </a:lnSpc>
            </a:pPr>
            <a:r>
              <a:rPr kumimoji="1" lang="en-US" altLang="zh-TW" sz="2400" dirty="0">
                <a:solidFill>
                  <a:schemeClr val="tx1">
                    <a:lumMod val="85000"/>
                    <a:lumOff val="15000"/>
                  </a:schemeClr>
                </a:solidFill>
                <a:latin typeface="BiauKai"/>
                <a:ea typeface="BiauKai"/>
                <a:cs typeface="BiauKai"/>
              </a:rPr>
              <a:t>1989</a:t>
            </a:r>
            <a:r>
              <a:rPr kumimoji="1" lang="zh-TW" altLang="en-US" sz="2400" dirty="0">
                <a:solidFill>
                  <a:schemeClr val="tx1">
                    <a:lumMod val="85000"/>
                    <a:lumOff val="15000"/>
                  </a:schemeClr>
                </a:solidFill>
                <a:latin typeface="BiauKai"/>
                <a:ea typeface="BiauKai"/>
                <a:cs typeface="BiauKai"/>
              </a:rPr>
              <a:t>年</a:t>
            </a:r>
            <a:r>
              <a:rPr kumimoji="1" lang="en-US" altLang="zh-TW" sz="2400" dirty="0">
                <a:solidFill>
                  <a:schemeClr val="tx1">
                    <a:lumMod val="85000"/>
                    <a:lumOff val="15000"/>
                  </a:schemeClr>
                </a:solidFill>
                <a:latin typeface="BiauKai"/>
                <a:ea typeface="BiauKai"/>
                <a:cs typeface="BiauKai"/>
              </a:rPr>
              <a:t>9</a:t>
            </a:r>
            <a:r>
              <a:rPr kumimoji="1" lang="zh-TW" altLang="en-US" sz="2400" dirty="0">
                <a:solidFill>
                  <a:schemeClr val="tx1">
                    <a:lumMod val="85000"/>
                    <a:lumOff val="15000"/>
                  </a:schemeClr>
                </a:solidFill>
                <a:latin typeface="BiauKai"/>
                <a:ea typeface="BiauKai"/>
                <a:cs typeface="BiauKai"/>
              </a:rPr>
              <a:t>月</a:t>
            </a:r>
            <a:r>
              <a:rPr kumimoji="1" lang="en-US" altLang="zh-TW" sz="2400" dirty="0">
                <a:solidFill>
                  <a:schemeClr val="tx1">
                    <a:lumMod val="85000"/>
                    <a:lumOff val="15000"/>
                  </a:schemeClr>
                </a:solidFill>
                <a:latin typeface="BiauKai"/>
                <a:ea typeface="BiauKai"/>
                <a:cs typeface="BiauKai"/>
              </a:rPr>
              <a:t>6</a:t>
            </a:r>
            <a:r>
              <a:rPr kumimoji="1" lang="zh-TW" altLang="en-US" sz="2400" dirty="0">
                <a:solidFill>
                  <a:schemeClr val="tx1">
                    <a:lumMod val="85000"/>
                    <a:lumOff val="15000"/>
                  </a:schemeClr>
                </a:solidFill>
                <a:latin typeface="BiauKai"/>
                <a:ea typeface="BiauKai"/>
                <a:cs typeface="BiauKai"/>
              </a:rPr>
              <a:t>日，新社旗正式使用。</a:t>
            </a:r>
            <a:endParaRPr kumimoji="1" lang="en-US" altLang="zh-TW" sz="2400" dirty="0">
              <a:solidFill>
                <a:schemeClr val="tx1">
                  <a:lumMod val="85000"/>
                  <a:lumOff val="15000"/>
                </a:schemeClr>
              </a:solidFill>
              <a:latin typeface="BiauKai"/>
              <a:ea typeface="BiauKai"/>
              <a:cs typeface="BiauKai"/>
            </a:endParaRPr>
          </a:p>
          <a:p>
            <a:pPr>
              <a:lnSpc>
                <a:spcPct val="150000"/>
              </a:lnSpc>
            </a:pPr>
            <a:r>
              <a:rPr kumimoji="1" lang="zh-TW" altLang="en-US" sz="2400" dirty="0">
                <a:solidFill>
                  <a:schemeClr val="tx1">
                    <a:lumMod val="85000"/>
                    <a:lumOff val="15000"/>
                  </a:schemeClr>
                </a:solidFill>
                <a:latin typeface="BiauKai"/>
                <a:ea typeface="BiauKai"/>
                <a:cs typeface="BiauKai"/>
              </a:rPr>
              <a:t>總監</a:t>
            </a:r>
            <a:r>
              <a:rPr kumimoji="1" lang="en-US" altLang="zh-TW" sz="2400" dirty="0">
                <a:solidFill>
                  <a:schemeClr val="tx1">
                    <a:lumMod val="85000"/>
                    <a:lumOff val="15000"/>
                  </a:schemeClr>
                </a:solidFill>
                <a:latin typeface="BiauKai"/>
                <a:ea typeface="BiauKai"/>
                <a:cs typeface="BiauKai"/>
              </a:rPr>
              <a:t>Bridge</a:t>
            </a:r>
            <a:r>
              <a:rPr kumimoji="1" lang="zh-TW" altLang="en-US" sz="2400" dirty="0">
                <a:solidFill>
                  <a:schemeClr val="tx1">
                    <a:lumMod val="85000"/>
                    <a:lumOff val="15000"/>
                  </a:schemeClr>
                </a:solidFill>
                <a:latin typeface="BiauKai"/>
                <a:ea typeface="BiauKai"/>
                <a:cs typeface="BiauKai"/>
              </a:rPr>
              <a:t>蔡伯仲</a:t>
            </a:r>
            <a:r>
              <a:rPr kumimoji="1" lang="en-US" altLang="zh-TW" sz="2400" dirty="0">
                <a:solidFill>
                  <a:schemeClr val="tx1">
                    <a:lumMod val="85000"/>
                    <a:lumOff val="15000"/>
                  </a:schemeClr>
                </a:solidFill>
                <a:latin typeface="BiauKai"/>
                <a:ea typeface="BiauKai"/>
                <a:cs typeface="BiauKai"/>
              </a:rPr>
              <a:t> </a:t>
            </a:r>
            <a:r>
              <a:rPr kumimoji="1" lang="zh-TW" altLang="en-US" sz="2400" dirty="0">
                <a:solidFill>
                  <a:schemeClr val="tx1">
                    <a:lumMod val="85000"/>
                    <a:lumOff val="15000"/>
                  </a:schemeClr>
                </a:solidFill>
                <a:latin typeface="BiauKai"/>
                <a:ea typeface="BiauKai"/>
                <a:cs typeface="BiauKai"/>
              </a:rPr>
              <a:t>參與新社旗授勢。</a:t>
            </a:r>
            <a:endParaRPr kumimoji="1" lang="en-US" altLang="zh-TW" sz="2400" dirty="0">
              <a:solidFill>
                <a:schemeClr val="tx1">
                  <a:lumMod val="85000"/>
                  <a:lumOff val="15000"/>
                </a:schemeClr>
              </a:solidFill>
              <a:latin typeface="BiauKai"/>
              <a:ea typeface="BiauKai"/>
              <a:cs typeface="BiauKai"/>
            </a:endParaRPr>
          </a:p>
          <a:p>
            <a:pPr>
              <a:lnSpc>
                <a:spcPct val="150000"/>
              </a:lnSpc>
            </a:pPr>
            <a:r>
              <a:rPr kumimoji="1" lang="zh-TW" altLang="en-US" sz="2400" dirty="0">
                <a:solidFill>
                  <a:srgbClr val="000090"/>
                </a:solidFill>
                <a:latin typeface="BiauKai"/>
                <a:ea typeface="BiauKai"/>
                <a:cs typeface="BiauKai"/>
              </a:rPr>
              <a:t>社刊的新設計，正式使用。</a:t>
            </a:r>
          </a:p>
          <a:p>
            <a:endParaRPr kumimoji="1" lang="zh-TW" altLang="en-US" dirty="0"/>
          </a:p>
        </p:txBody>
      </p:sp>
      <p:pic>
        <p:nvPicPr>
          <p:cNvPr id="4" name="圖片 3" descr="B2FCF116-3A6A-47B7-8407-382E47359C87.jpg"/>
          <p:cNvPicPr>
            <a:picLocks noChangeAspect="1"/>
          </p:cNvPicPr>
          <p:nvPr/>
        </p:nvPicPr>
        <p:blipFill rotWithShape="1">
          <a:blip r:embed="rId2">
            <a:extLst>
              <a:ext uri="{28A0092B-C50C-407E-A947-70E740481C1C}">
                <a14:useLocalDpi xmlns:a14="http://schemas.microsoft.com/office/drawing/2010/main" val="0"/>
              </a:ext>
            </a:extLst>
          </a:blip>
          <a:srcRect r="5421"/>
          <a:stretch/>
        </p:blipFill>
        <p:spPr>
          <a:xfrm>
            <a:off x="2863653" y="1277723"/>
            <a:ext cx="3162313" cy="4594544"/>
          </a:xfrm>
          <a:prstGeom prst="rect">
            <a:avLst/>
          </a:prstGeom>
        </p:spPr>
      </p:pic>
    </p:spTree>
    <p:extLst>
      <p:ext uri="{BB962C8B-B14F-4D97-AF65-F5344CB8AC3E}">
        <p14:creationId xmlns:p14="http://schemas.microsoft.com/office/powerpoint/2010/main" val="134593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b="1" dirty="0">
                <a:latin typeface="標楷體" panose="03000509000000000000" pitchFamily="65" charset="-120"/>
                <a:ea typeface="標楷體" panose="03000509000000000000" pitchFamily="65" charset="-120"/>
              </a:rPr>
              <a:t>扶輪主題：</a:t>
            </a:r>
            <a:br>
              <a:rPr lang="en-US" altLang="zh-TW" b="1" dirty="0">
                <a:latin typeface="標楷體" panose="03000509000000000000" pitchFamily="65" charset="-120"/>
                <a:ea typeface="標楷體" panose="03000509000000000000" pitchFamily="65" charset="-120"/>
              </a:rPr>
            </a:br>
            <a:r>
              <a:rPr lang="zh-TW" altLang="zh-TW" b="1" dirty="0">
                <a:latin typeface="標楷體" panose="03000509000000000000" pitchFamily="65" charset="-120"/>
                <a:ea typeface="標楷體" panose="03000509000000000000" pitchFamily="65" charset="-120"/>
              </a:rPr>
              <a:t>「國際扶輪社 西元</a:t>
            </a:r>
            <a:r>
              <a:rPr lang="en-US" altLang="zh-TW" b="1" dirty="0">
                <a:latin typeface="標楷體" panose="03000509000000000000" pitchFamily="65" charset="-120"/>
                <a:ea typeface="標楷體" panose="03000509000000000000" pitchFamily="65" charset="-120"/>
              </a:rPr>
              <a:t>1989</a:t>
            </a:r>
            <a:r>
              <a:rPr lang="zh-TW" altLang="zh-TW" b="1" dirty="0">
                <a:latin typeface="標楷體" panose="03000509000000000000" pitchFamily="65" charset="-120"/>
                <a:ea typeface="標楷體" panose="03000509000000000000" pitchFamily="65" charset="-120"/>
              </a:rPr>
              <a:t>年至</a:t>
            </a:r>
            <a:r>
              <a:rPr lang="en-US" altLang="zh-TW" b="1" dirty="0">
                <a:latin typeface="標楷體" panose="03000509000000000000" pitchFamily="65" charset="-120"/>
                <a:ea typeface="標楷體" panose="03000509000000000000" pitchFamily="65" charset="-120"/>
              </a:rPr>
              <a:t>90</a:t>
            </a:r>
            <a:r>
              <a:rPr lang="zh-TW" altLang="zh-TW" b="1" dirty="0">
                <a:latin typeface="標楷體" panose="03000509000000000000" pitchFamily="65" charset="-120"/>
                <a:ea typeface="標楷體" panose="03000509000000000000" pitchFamily="65" charset="-120"/>
              </a:rPr>
              <a:t>年度」</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92925" y="2310296"/>
            <a:ext cx="7181495" cy="4547704"/>
          </a:xfrm>
        </p:spPr>
        <p:txBody>
          <a:bodyPr>
            <a:normAutofit fontScale="92500"/>
          </a:bodyPr>
          <a:lstStyle/>
          <a:p>
            <a:pPr lvl="0">
              <a:lnSpc>
                <a:spcPct val="150000"/>
              </a:lnSpc>
            </a:pPr>
            <a:r>
              <a:rPr lang="zh-TW" altLang="zh-TW" sz="2800" dirty="0">
                <a:latin typeface="標楷體" panose="03000509000000000000" pitchFamily="65" charset="-120"/>
                <a:ea typeface="標楷體" panose="03000509000000000000" pitchFamily="65" charset="-120"/>
              </a:rPr>
              <a:t>國際扶輪社 社長 艾企和</a:t>
            </a:r>
            <a:r>
              <a:rPr lang="en-US" altLang="zh-TW" sz="2800" dirty="0">
                <a:latin typeface="標楷體" panose="03000509000000000000" pitchFamily="65" charset="-120"/>
                <a:ea typeface="標楷體" panose="03000509000000000000" pitchFamily="65" charset="-120"/>
              </a:rPr>
              <a:t> Hugh M. Archer</a:t>
            </a:r>
            <a:endParaRPr lang="zh-TW" altLang="zh-TW" sz="2800" dirty="0">
              <a:latin typeface="標楷體" panose="03000509000000000000" pitchFamily="65" charset="-120"/>
              <a:ea typeface="標楷體" panose="03000509000000000000" pitchFamily="65" charset="-120"/>
            </a:endParaRPr>
          </a:p>
          <a:p>
            <a:pPr lvl="0">
              <a:lnSpc>
                <a:spcPct val="150000"/>
              </a:lnSpc>
            </a:pPr>
            <a:r>
              <a:rPr lang="zh-TW" altLang="zh-TW" sz="2800" dirty="0">
                <a:solidFill>
                  <a:srgbClr val="000090"/>
                </a:solidFill>
                <a:latin typeface="標楷體" panose="03000509000000000000" pitchFamily="65" charset="-120"/>
                <a:ea typeface="標楷體" panose="03000509000000000000" pitchFamily="65" charset="-120"/>
              </a:rPr>
              <a:t>年度扶輪主題：</a:t>
            </a:r>
            <a:r>
              <a:rPr lang="zh-TW" altLang="en-US" sz="2800" dirty="0">
                <a:solidFill>
                  <a:srgbClr val="000090"/>
                </a:solidFill>
                <a:latin typeface="標楷體" panose="03000509000000000000" pitchFamily="65" charset="-120"/>
                <a:ea typeface="標楷體" panose="03000509000000000000" pitchFamily="65" charset="-120"/>
              </a:rPr>
              <a:t>「享受扶輪」</a:t>
            </a:r>
            <a:r>
              <a:rPr lang="en-US" altLang="zh-TW" sz="2800" dirty="0">
                <a:solidFill>
                  <a:srgbClr val="000090"/>
                </a:solidFill>
                <a:latin typeface="標楷體" panose="03000509000000000000" pitchFamily="65" charset="-120"/>
                <a:ea typeface="標楷體" panose="03000509000000000000" pitchFamily="65" charset="-120"/>
              </a:rPr>
              <a:t>Enjoy Rotary</a:t>
            </a:r>
          </a:p>
          <a:p>
            <a:pPr lvl="0">
              <a:lnSpc>
                <a:spcPct val="150000"/>
              </a:lnSpc>
            </a:pPr>
            <a:r>
              <a:rPr lang="zh-TW" altLang="en-US" sz="2800" dirty="0">
                <a:latin typeface="標楷體" panose="03000509000000000000" pitchFamily="65" charset="-120"/>
                <a:ea typeface="標楷體" panose="03000509000000000000" pitchFamily="65" charset="-120"/>
              </a:rPr>
              <a:t>工作目標：</a:t>
            </a:r>
            <a:endParaRPr lang="en-US" altLang="zh-TW" sz="28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運動</a:t>
            </a:r>
            <a:r>
              <a:rPr lang="en-US" altLang="zh-TW" sz="2600" dirty="0">
                <a:latin typeface="標楷體" panose="03000509000000000000" pitchFamily="65" charset="-120"/>
                <a:ea typeface="標楷體" panose="03000509000000000000" pitchFamily="65" charset="-120"/>
              </a:rPr>
              <a:t>sport </a:t>
            </a:r>
            <a:r>
              <a:rPr lang="zh-TW" altLang="en-US" sz="2600" dirty="0">
                <a:latin typeface="標楷體" panose="03000509000000000000" pitchFamily="65" charset="-120"/>
                <a:ea typeface="標楷體" panose="03000509000000000000" pitchFamily="65" charset="-120"/>
              </a:rPr>
              <a:t>－</a:t>
            </a:r>
            <a:r>
              <a:rPr lang="en-US" altLang="zh-TW" sz="2600" dirty="0">
                <a:latin typeface="標楷體" panose="03000509000000000000" pitchFamily="65" charset="-120"/>
                <a:ea typeface="標楷體" panose="03000509000000000000" pitchFamily="65" charset="-120"/>
              </a:rPr>
              <a:t> </a:t>
            </a:r>
            <a:r>
              <a:rPr lang="zh-TW" altLang="en-US" sz="2600" dirty="0">
                <a:latin typeface="標楷體" panose="03000509000000000000" pitchFamily="65" charset="-120"/>
                <a:ea typeface="標楷體" panose="03000509000000000000" pitchFamily="65" charset="-120"/>
              </a:rPr>
              <a:t>促進健康</a:t>
            </a:r>
            <a:endParaRPr lang="en-US" altLang="zh-TW" sz="26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工作</a:t>
            </a:r>
            <a:r>
              <a:rPr lang="en-US" altLang="zh-TW" sz="2600" dirty="0">
                <a:latin typeface="標楷體" panose="03000509000000000000" pitchFamily="65" charset="-120"/>
                <a:ea typeface="標楷體" panose="03000509000000000000" pitchFamily="65" charset="-120"/>
              </a:rPr>
              <a:t>work </a:t>
            </a:r>
            <a:r>
              <a:rPr lang="zh-TW" altLang="en-US" sz="2600" dirty="0">
                <a:latin typeface="標楷體" panose="03000509000000000000" pitchFamily="65" charset="-120"/>
                <a:ea typeface="標楷體" panose="03000509000000000000" pitchFamily="65" charset="-120"/>
              </a:rPr>
              <a:t>－</a:t>
            </a:r>
            <a:r>
              <a:rPr lang="en-US" altLang="zh-TW" sz="2600" dirty="0">
                <a:latin typeface="標楷體" panose="03000509000000000000" pitchFamily="65" charset="-120"/>
                <a:ea typeface="標楷體" panose="03000509000000000000" pitchFamily="65" charset="-120"/>
              </a:rPr>
              <a:t> </a:t>
            </a:r>
            <a:r>
              <a:rPr lang="zh-TW" altLang="en-US" sz="2600" dirty="0">
                <a:latin typeface="標楷體" panose="03000509000000000000" pitchFamily="65" charset="-120"/>
                <a:ea typeface="標楷體" panose="03000509000000000000" pitchFamily="65" charset="-120"/>
              </a:rPr>
              <a:t>展現活力</a:t>
            </a:r>
            <a:endParaRPr lang="en-US" altLang="zh-TW" sz="2600" dirty="0">
              <a:latin typeface="標楷體" panose="03000509000000000000" pitchFamily="65" charset="-120"/>
              <a:ea typeface="標楷體" panose="03000509000000000000" pitchFamily="65" charset="-120"/>
            </a:endParaRPr>
          </a:p>
          <a:p>
            <a:pPr marL="0" lvl="0" indent="0">
              <a:lnSpc>
                <a:spcPct val="150000"/>
              </a:lnSpc>
              <a:buNone/>
            </a:pPr>
            <a:r>
              <a:rPr lang="en-US" altLang="zh-TW" sz="2600" dirty="0">
                <a:latin typeface="標楷體" panose="03000509000000000000" pitchFamily="65" charset="-120"/>
                <a:ea typeface="標楷體" panose="03000509000000000000" pitchFamily="65" charset="-120"/>
              </a:rPr>
              <a:t>	</a:t>
            </a:r>
            <a:r>
              <a:rPr lang="zh-TW" altLang="zh-TW" sz="2600" dirty="0">
                <a:latin typeface="標楷體" panose="03000509000000000000" pitchFamily="65" charset="-120"/>
                <a:ea typeface="標楷體" panose="03000509000000000000" pitchFamily="65" charset="-120"/>
              </a:rPr>
              <a:t>研讀</a:t>
            </a:r>
            <a:r>
              <a:rPr lang="en-US" altLang="zh-TW" sz="2600" dirty="0">
                <a:latin typeface="標楷體" panose="03000509000000000000" pitchFamily="65" charset="-120"/>
                <a:ea typeface="標楷體" panose="03000509000000000000" pitchFamily="65" charset="-120"/>
              </a:rPr>
              <a:t>study </a:t>
            </a:r>
            <a:r>
              <a:rPr lang="zh-TW" altLang="en-US" sz="2600" dirty="0">
                <a:latin typeface="標楷體" panose="03000509000000000000" pitchFamily="65" charset="-120"/>
                <a:ea typeface="標楷體" panose="03000509000000000000" pitchFamily="65" charset="-120"/>
              </a:rPr>
              <a:t>－</a:t>
            </a:r>
            <a:r>
              <a:rPr lang="en-US" altLang="zh-TW" sz="2600" dirty="0">
                <a:latin typeface="標楷體" panose="03000509000000000000" pitchFamily="65" charset="-120"/>
                <a:ea typeface="標楷體" panose="03000509000000000000" pitchFamily="65" charset="-120"/>
              </a:rPr>
              <a:t> </a:t>
            </a:r>
            <a:r>
              <a:rPr lang="zh-TW" altLang="en-US" sz="2600" dirty="0">
                <a:latin typeface="標楷體" panose="03000509000000000000" pitchFamily="65" charset="-120"/>
                <a:ea typeface="標楷體" panose="03000509000000000000" pitchFamily="65" charset="-120"/>
              </a:rPr>
              <a:t>追求進步</a:t>
            </a:r>
            <a:endParaRPr lang="en-US" altLang="zh-TW" sz="2600" dirty="0">
              <a:latin typeface="標楷體" panose="03000509000000000000" pitchFamily="65" charset="-120"/>
              <a:ea typeface="標楷體" panose="03000509000000000000" pitchFamily="65" charset="-120"/>
            </a:endParaRPr>
          </a:p>
          <a:p>
            <a:pPr marL="0" lvl="0" indent="0">
              <a:lnSpc>
                <a:spcPct val="150000"/>
              </a:lnSpc>
              <a:buNone/>
            </a:pPr>
            <a:endParaRPr lang="zh-TW" altLang="zh-TW" sz="2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69220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latin typeface="標楷體" panose="03000509000000000000" pitchFamily="65" charset="-120"/>
                <a:ea typeface="標楷體" panose="03000509000000000000" pitchFamily="65" charset="-120"/>
              </a:rPr>
              <a:t>舉辦馬拉松慢跑活動</a:t>
            </a:r>
            <a:endParaRPr lang="zh-TW" altLang="en-US"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7260771" y="1600202"/>
            <a:ext cx="4243841" cy="4855028"/>
          </a:xfrm>
        </p:spPr>
        <p:txBody>
          <a:bodyPr>
            <a:normAutofit/>
          </a:bodyPr>
          <a:lstStyle/>
          <a:p>
            <a:pPr>
              <a:lnSpc>
                <a:spcPct val="150000"/>
              </a:lnSpc>
            </a:pPr>
            <a:r>
              <a:rPr lang="en-US" altLang="zh-TW" sz="2000" dirty="0">
                <a:solidFill>
                  <a:srgbClr val="002060"/>
                </a:solidFill>
                <a:latin typeface="標楷體" panose="03000509000000000000" pitchFamily="65" charset="-120"/>
                <a:ea typeface="標楷體" panose="03000509000000000000" pitchFamily="65" charset="-120"/>
              </a:rPr>
              <a:t>1989</a:t>
            </a:r>
            <a:r>
              <a:rPr lang="zh-TW" altLang="zh-TW" sz="2000" dirty="0">
                <a:solidFill>
                  <a:srgbClr val="002060"/>
                </a:solidFill>
                <a:latin typeface="標楷體" panose="03000509000000000000" pitchFamily="65" charset="-120"/>
                <a:ea typeface="標楷體" panose="03000509000000000000" pitchFamily="65" charset="-120"/>
              </a:rPr>
              <a:t>年</a:t>
            </a:r>
            <a:r>
              <a:rPr lang="en-US" altLang="zh-TW" sz="2000" dirty="0">
                <a:solidFill>
                  <a:srgbClr val="002060"/>
                </a:solidFill>
                <a:latin typeface="標楷體" panose="03000509000000000000" pitchFamily="65" charset="-120"/>
                <a:ea typeface="標楷體" panose="03000509000000000000" pitchFamily="65" charset="-120"/>
              </a:rPr>
              <a:t>9</a:t>
            </a:r>
            <a:r>
              <a:rPr lang="zh-TW" altLang="zh-TW" sz="2000" dirty="0">
                <a:solidFill>
                  <a:srgbClr val="002060"/>
                </a:solidFill>
                <a:latin typeface="標楷體" panose="03000509000000000000" pitchFamily="65" charset="-120"/>
                <a:ea typeface="標楷體" panose="03000509000000000000" pitchFamily="65" charset="-120"/>
              </a:rPr>
              <a:t>月</a:t>
            </a:r>
            <a:r>
              <a:rPr lang="en-US" altLang="zh-TW" sz="2000" dirty="0">
                <a:solidFill>
                  <a:srgbClr val="002060"/>
                </a:solidFill>
                <a:latin typeface="標楷體" panose="03000509000000000000" pitchFamily="65" charset="-120"/>
                <a:ea typeface="標楷體" panose="03000509000000000000" pitchFamily="65" charset="-120"/>
              </a:rPr>
              <a:t>17</a:t>
            </a:r>
            <a:r>
              <a:rPr lang="zh-TW" altLang="zh-TW" sz="2000" dirty="0">
                <a:solidFill>
                  <a:srgbClr val="002060"/>
                </a:solidFill>
                <a:latin typeface="標楷體" panose="03000509000000000000" pitchFamily="65" charset="-120"/>
                <a:ea typeface="標楷體" panose="03000509000000000000" pitchFamily="65" charset="-120"/>
              </a:rPr>
              <a:t>日，土城扶輪社與板橋綠野晨跑俱樂部聯合舉辦「</a:t>
            </a:r>
            <a:r>
              <a:rPr lang="en-US" altLang="zh-TW" sz="2000" dirty="0">
                <a:solidFill>
                  <a:srgbClr val="002060"/>
                </a:solidFill>
                <a:latin typeface="標楷體" panose="03000509000000000000" pitchFamily="65" charset="-120"/>
                <a:ea typeface="標楷體" panose="03000509000000000000" pitchFamily="65" charset="-120"/>
              </a:rPr>
              <a:t>1989</a:t>
            </a:r>
            <a:r>
              <a:rPr lang="zh-TW" altLang="zh-TW" sz="2000" dirty="0">
                <a:solidFill>
                  <a:srgbClr val="002060"/>
                </a:solidFill>
                <a:latin typeface="標楷體" panose="03000509000000000000" pitchFamily="65" charset="-120"/>
                <a:ea typeface="標楷體" panose="03000509000000000000" pitchFamily="65" charset="-120"/>
              </a:rPr>
              <a:t>迷你馬拉松：金城盃路跑賽」。</a:t>
            </a:r>
          </a:p>
          <a:p>
            <a:pPr>
              <a:lnSpc>
                <a:spcPct val="150000"/>
              </a:lnSpc>
            </a:pPr>
            <a:r>
              <a:rPr lang="en-US" altLang="zh-TW" sz="2000" dirty="0">
                <a:solidFill>
                  <a:schemeClr val="bg2">
                    <a:lumMod val="25000"/>
                  </a:schemeClr>
                </a:solidFill>
                <a:latin typeface="標楷體" panose="03000509000000000000" pitchFamily="65" charset="-120"/>
                <a:ea typeface="標楷體" panose="03000509000000000000" pitchFamily="65" charset="-120"/>
              </a:rPr>
              <a:t>1991</a:t>
            </a:r>
            <a:r>
              <a:rPr lang="zh-TW" altLang="zh-TW" sz="2000" dirty="0">
                <a:solidFill>
                  <a:schemeClr val="bg2">
                    <a:lumMod val="25000"/>
                  </a:schemeClr>
                </a:solidFill>
                <a:latin typeface="標楷體" panose="03000509000000000000" pitchFamily="65" charset="-120"/>
                <a:ea typeface="標楷體" panose="03000509000000000000" pitchFamily="65" charset="-120"/>
              </a:rPr>
              <a:t>年</a:t>
            </a:r>
            <a:r>
              <a:rPr lang="en-US" altLang="zh-TW" sz="2000" dirty="0">
                <a:solidFill>
                  <a:schemeClr val="bg2">
                    <a:lumMod val="25000"/>
                  </a:schemeClr>
                </a:solidFill>
                <a:latin typeface="標楷體" panose="03000509000000000000" pitchFamily="65" charset="-120"/>
                <a:ea typeface="標楷體" panose="03000509000000000000" pitchFamily="65" charset="-120"/>
              </a:rPr>
              <a:t>4</a:t>
            </a:r>
            <a:r>
              <a:rPr lang="zh-TW" altLang="zh-TW" sz="2000" dirty="0">
                <a:solidFill>
                  <a:schemeClr val="bg2">
                    <a:lumMod val="25000"/>
                  </a:schemeClr>
                </a:solidFill>
                <a:latin typeface="標楷體" panose="03000509000000000000" pitchFamily="65" charset="-120"/>
                <a:ea typeface="標楷體" panose="03000509000000000000" pitchFamily="65" charset="-120"/>
              </a:rPr>
              <a:t>月</a:t>
            </a:r>
            <a:r>
              <a:rPr lang="en-US" altLang="zh-TW" sz="2000" dirty="0">
                <a:solidFill>
                  <a:schemeClr val="bg2">
                    <a:lumMod val="25000"/>
                  </a:schemeClr>
                </a:solidFill>
                <a:latin typeface="標楷體" panose="03000509000000000000" pitchFamily="65" charset="-120"/>
                <a:ea typeface="標楷體" panose="03000509000000000000" pitchFamily="65" charset="-120"/>
              </a:rPr>
              <a:t>29</a:t>
            </a:r>
            <a:r>
              <a:rPr lang="zh-TW" altLang="zh-TW" sz="2000" dirty="0">
                <a:solidFill>
                  <a:schemeClr val="bg2">
                    <a:lumMod val="25000"/>
                  </a:schemeClr>
                </a:solidFill>
                <a:latin typeface="標楷體" panose="03000509000000000000" pitchFamily="65" charset="-120"/>
                <a:ea typeface="標楷體" panose="03000509000000000000" pitchFamily="65" charset="-120"/>
              </a:rPr>
              <a:t>日，土城工業區「慢跑俱樂部」成立。</a:t>
            </a:r>
          </a:p>
          <a:p>
            <a:pPr>
              <a:lnSpc>
                <a:spcPct val="150000"/>
              </a:lnSpc>
            </a:pPr>
            <a:r>
              <a:rPr lang="en-US" altLang="zh-TW" sz="2000" dirty="0">
                <a:solidFill>
                  <a:srgbClr val="002060"/>
                </a:solidFill>
                <a:latin typeface="標楷體" panose="03000509000000000000" pitchFamily="65" charset="-120"/>
                <a:ea typeface="標楷體" panose="03000509000000000000" pitchFamily="65" charset="-120"/>
              </a:rPr>
              <a:t>1991</a:t>
            </a:r>
            <a:r>
              <a:rPr lang="zh-TW" altLang="zh-TW" sz="2000" dirty="0">
                <a:solidFill>
                  <a:srgbClr val="002060"/>
                </a:solidFill>
                <a:latin typeface="標楷體" panose="03000509000000000000" pitchFamily="65" charset="-120"/>
                <a:ea typeface="標楷體" panose="03000509000000000000" pitchFamily="65" charset="-120"/>
              </a:rPr>
              <a:t>年</a:t>
            </a:r>
            <a:r>
              <a:rPr lang="en-US" altLang="zh-TW" sz="2000" dirty="0">
                <a:solidFill>
                  <a:srgbClr val="002060"/>
                </a:solidFill>
                <a:latin typeface="標楷體" panose="03000509000000000000" pitchFamily="65" charset="-120"/>
                <a:ea typeface="標楷體" panose="03000509000000000000" pitchFamily="65" charset="-120"/>
              </a:rPr>
              <a:t>11</a:t>
            </a:r>
            <a:r>
              <a:rPr lang="zh-TW" altLang="zh-TW" sz="2000" dirty="0">
                <a:solidFill>
                  <a:srgbClr val="002060"/>
                </a:solidFill>
                <a:latin typeface="標楷體" panose="03000509000000000000" pitchFamily="65" charset="-120"/>
                <a:ea typeface="標楷體" panose="03000509000000000000" pitchFamily="65" charset="-120"/>
              </a:rPr>
              <a:t>月</a:t>
            </a:r>
            <a:r>
              <a:rPr lang="en-US" altLang="zh-TW" sz="2000" dirty="0">
                <a:solidFill>
                  <a:srgbClr val="002060"/>
                </a:solidFill>
                <a:latin typeface="標楷體" panose="03000509000000000000" pitchFamily="65" charset="-120"/>
                <a:ea typeface="標楷體" panose="03000509000000000000" pitchFamily="65" charset="-120"/>
              </a:rPr>
              <a:t>7</a:t>
            </a:r>
            <a:r>
              <a:rPr lang="zh-TW" altLang="zh-TW" sz="2000" dirty="0">
                <a:solidFill>
                  <a:srgbClr val="002060"/>
                </a:solidFill>
                <a:latin typeface="標楷體" panose="03000509000000000000" pitchFamily="65" charset="-120"/>
                <a:ea typeface="標楷體" panose="03000509000000000000" pitchFamily="65" charset="-120"/>
              </a:rPr>
              <a:t>日，「慢跑俱樂部」與頂埔國民小學締盟共襄慢跑盛舉。</a:t>
            </a:r>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69" y="1490017"/>
            <a:ext cx="3600000" cy="2426400"/>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768" y="4070305"/>
            <a:ext cx="3600000" cy="2505600"/>
          </a:xfrm>
          <a:prstGeom prst="rect">
            <a:avLst/>
          </a:prstGeom>
        </p:spPr>
      </p:pic>
      <p:sp>
        <p:nvSpPr>
          <p:cNvPr id="8" name="矩形 7"/>
          <p:cNvSpPr/>
          <p:nvPr/>
        </p:nvSpPr>
        <p:spPr>
          <a:xfrm>
            <a:off x="750593" y="6301341"/>
            <a:ext cx="2698175"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1990年03月11日，舉辦慢跑活動</a:t>
            </a:r>
          </a:p>
        </p:txBody>
      </p:sp>
      <p:sp>
        <p:nvSpPr>
          <p:cNvPr id="9" name="矩形 8"/>
          <p:cNvSpPr/>
          <p:nvPr/>
        </p:nvSpPr>
        <p:spPr>
          <a:xfrm>
            <a:off x="4179969" y="3574287"/>
            <a:ext cx="2608406"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1989年9月17日，舉辦慢跑活動</a:t>
            </a:r>
          </a:p>
        </p:txBody>
      </p:sp>
    </p:spTree>
    <p:extLst>
      <p:ext uri="{BB962C8B-B14F-4D97-AF65-F5344CB8AC3E}">
        <p14:creationId xmlns:p14="http://schemas.microsoft.com/office/powerpoint/2010/main" val="23172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125927535"/>
              </p:ext>
            </p:extLst>
          </p:nvPr>
        </p:nvGraphicFramePr>
        <p:xfrm>
          <a:off x="250372" y="183406"/>
          <a:ext cx="11652594" cy="6546758"/>
        </p:xfrm>
        <a:graphic>
          <a:graphicData uri="http://schemas.openxmlformats.org/drawingml/2006/table">
            <a:tbl>
              <a:tblPr firstRow="1" firstCol="1" bandRow="1">
                <a:tableStyleId>{0660B408-B3CF-4A94-85FC-2B1E0A45F4A2}</a:tableStyleId>
              </a:tblPr>
              <a:tblGrid>
                <a:gridCol w="990599">
                  <a:extLst>
                    <a:ext uri="{9D8B030D-6E8A-4147-A177-3AD203B41FA5}">
                      <a16:colId xmlns:a16="http://schemas.microsoft.com/office/drawing/2014/main" val="20000"/>
                    </a:ext>
                  </a:extLst>
                </a:gridCol>
                <a:gridCol w="3704772">
                  <a:extLst>
                    <a:ext uri="{9D8B030D-6E8A-4147-A177-3AD203B41FA5}">
                      <a16:colId xmlns:a16="http://schemas.microsoft.com/office/drawing/2014/main" val="20001"/>
                    </a:ext>
                  </a:extLst>
                </a:gridCol>
                <a:gridCol w="3849914">
                  <a:extLst>
                    <a:ext uri="{9D8B030D-6E8A-4147-A177-3AD203B41FA5}">
                      <a16:colId xmlns:a16="http://schemas.microsoft.com/office/drawing/2014/main" val="20002"/>
                    </a:ext>
                  </a:extLst>
                </a:gridCol>
                <a:gridCol w="3107309">
                  <a:extLst>
                    <a:ext uri="{9D8B030D-6E8A-4147-A177-3AD203B41FA5}">
                      <a16:colId xmlns:a16="http://schemas.microsoft.com/office/drawing/2014/main" val="20003"/>
                    </a:ext>
                  </a:extLst>
                </a:gridCol>
              </a:tblGrid>
              <a:tr h="250282">
                <a:tc>
                  <a:txBody>
                    <a:bodyPr/>
                    <a:lstStyle/>
                    <a:p>
                      <a:pPr marL="304800" algn="ctr">
                        <a:spcAft>
                          <a:spcPts val="0"/>
                        </a:spcAft>
                      </a:pPr>
                      <a:r>
                        <a:rPr lang="en-US" sz="1800" kern="100" dirty="0">
                          <a:effectLst/>
                          <a:latin typeface="標楷體" panose="03000509000000000000" pitchFamily="65" charset="-120"/>
                          <a:ea typeface="標楷體" panose="03000509000000000000" pitchFamily="65" charset="-120"/>
                          <a:cs typeface="BiauKai"/>
                        </a:rPr>
                        <a:t> </a:t>
                      </a:r>
                      <a:endParaRPr lang="zh-TW" sz="1800" kern="100" dirty="0">
                        <a:effectLst/>
                        <a:latin typeface="標楷體" panose="03000509000000000000" pitchFamily="65" charset="-120"/>
                        <a:ea typeface="標楷體" panose="03000509000000000000" pitchFamily="65" charset="-120"/>
                        <a:cs typeface="BiauKai"/>
                      </a:endParaRPr>
                    </a:p>
                  </a:txBody>
                  <a:tcPr marL="29050" marR="29050" marT="0" marB="0"/>
                </a:tc>
                <a:tc>
                  <a:txBody>
                    <a:bodyPr/>
                    <a:lstStyle/>
                    <a:p>
                      <a:pPr marL="304800" algn="ctr">
                        <a:spcAft>
                          <a:spcPts val="0"/>
                        </a:spcAft>
                      </a:pPr>
                      <a:r>
                        <a:rPr lang="zh-TW" sz="1800" kern="100">
                          <a:effectLst/>
                          <a:latin typeface="標楷體" panose="03000509000000000000" pitchFamily="65" charset="-120"/>
                          <a:ea typeface="標楷體" panose="03000509000000000000" pitchFamily="65" charset="-120"/>
                          <a:cs typeface="BiauKai"/>
                        </a:rPr>
                        <a:t>土城扶輪社</a:t>
                      </a:r>
                    </a:p>
                  </a:txBody>
                  <a:tcPr marL="29050" marR="29050" marT="0" marB="0"/>
                </a:tc>
                <a:tc>
                  <a:txBody>
                    <a:bodyPr/>
                    <a:lstStyle/>
                    <a:p>
                      <a:pPr marL="304800" algn="ctr">
                        <a:spcAft>
                          <a:spcPts val="0"/>
                        </a:spcAft>
                      </a:pPr>
                      <a:r>
                        <a:rPr lang="zh-TW" sz="1800" kern="100">
                          <a:effectLst/>
                          <a:latin typeface="標楷體" panose="03000509000000000000" pitchFamily="65" charset="-120"/>
                          <a:ea typeface="標楷體" panose="03000509000000000000" pitchFamily="65" charset="-120"/>
                          <a:cs typeface="BiauKai"/>
                        </a:rPr>
                        <a:t>敏宏工業</a:t>
                      </a:r>
                    </a:p>
                  </a:txBody>
                  <a:tcPr marL="29050" marR="29050" marT="0" marB="0"/>
                </a:tc>
                <a:tc>
                  <a:txBody>
                    <a:bodyPr/>
                    <a:lstStyle/>
                    <a:p>
                      <a:pPr marL="304800" algn="ctr">
                        <a:spcAft>
                          <a:spcPts val="0"/>
                        </a:spcAft>
                      </a:pPr>
                      <a:r>
                        <a:rPr lang="zh-TW" sz="1800" kern="100">
                          <a:effectLst/>
                          <a:latin typeface="標楷體" panose="03000509000000000000" pitchFamily="65" charset="-120"/>
                          <a:ea typeface="標楷體" panose="03000509000000000000" pitchFamily="65" charset="-120"/>
                          <a:cs typeface="BiauKai"/>
                        </a:rPr>
                        <a:t>陳錫圭</a:t>
                      </a:r>
                    </a:p>
                  </a:txBody>
                  <a:tcPr marL="29050" marR="29050" marT="0" marB="0"/>
                </a:tc>
                <a:extLst>
                  <a:ext uri="{0D108BD9-81ED-4DB2-BD59-A6C34878D82A}">
                    <a16:rowId xmlns:a16="http://schemas.microsoft.com/office/drawing/2014/main" val="10000"/>
                  </a:ext>
                </a:extLst>
              </a:tr>
              <a:tr h="1792125">
                <a:tc>
                  <a:txBody>
                    <a:bodyPr/>
                    <a:lstStyle/>
                    <a:p>
                      <a:pPr marL="304800" algn="l">
                        <a:spcAft>
                          <a:spcPts val="0"/>
                        </a:spcAft>
                      </a:pPr>
                      <a:r>
                        <a:rPr lang="zh-TW" sz="1800" kern="100" dirty="0">
                          <a:effectLst/>
                          <a:latin typeface="標楷體" panose="03000509000000000000" pitchFamily="65" charset="-120"/>
                          <a:ea typeface="標楷體" panose="03000509000000000000" pitchFamily="65" charset="-120"/>
                          <a:cs typeface="BiauKai"/>
                        </a:rPr>
                        <a:t>運動</a:t>
                      </a:r>
                      <a:r>
                        <a:rPr lang="en-US" sz="1800" kern="100" dirty="0">
                          <a:effectLst/>
                          <a:latin typeface="標楷體" panose="03000509000000000000" pitchFamily="65" charset="-120"/>
                          <a:ea typeface="標楷體" panose="03000509000000000000" pitchFamily="65" charset="-120"/>
                          <a:cs typeface="BiauKai"/>
                        </a:rPr>
                        <a:t>sport</a:t>
                      </a:r>
                      <a:endParaRPr lang="zh-TW" sz="1800" kern="100" dirty="0">
                        <a:effectLst/>
                        <a:latin typeface="標楷體" panose="03000509000000000000" pitchFamily="65" charset="-120"/>
                        <a:ea typeface="標楷體" panose="03000509000000000000" pitchFamily="65" charset="-120"/>
                        <a:cs typeface="BiauKai"/>
                      </a:endParaRPr>
                    </a:p>
                  </a:txBody>
                  <a:tcPr marL="29050" marR="29050" marT="0" marB="0" anchor="ctr"/>
                </a:tc>
                <a:tc>
                  <a:txBody>
                    <a:bodyPr/>
                    <a:lstStyle/>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1990</a:t>
                      </a:r>
                      <a:r>
                        <a:rPr lang="zh-TW" sz="1800" kern="100" dirty="0">
                          <a:effectLst/>
                          <a:latin typeface="標楷體" panose="03000509000000000000" pitchFamily="65" charset="-120"/>
                          <a:ea typeface="標楷體" panose="03000509000000000000" pitchFamily="65" charset="-120"/>
                          <a:cs typeface="BiauKai"/>
                        </a:rPr>
                        <a:t>年擔任土城扶輪社第七屆社長，舉辦馬拉松慢跑活動。</a:t>
                      </a:r>
                    </a:p>
                    <a:p>
                      <a:pPr marL="304800">
                        <a:spcAft>
                          <a:spcPts val="0"/>
                        </a:spcAft>
                      </a:pPr>
                      <a:r>
                        <a:rPr lang="zh-TW" sz="1800" b="1" kern="100" dirty="0">
                          <a:solidFill>
                            <a:srgbClr val="FF0000"/>
                          </a:solidFill>
                          <a:effectLst/>
                          <a:latin typeface="標楷體" panose="03000509000000000000" pitchFamily="65" charset="-120"/>
                          <a:ea typeface="標楷體" panose="03000509000000000000" pitchFamily="65" charset="-120"/>
                          <a:cs typeface="BiauKai"/>
                        </a:rPr>
                        <a:t>＊</a:t>
                      </a:r>
                      <a:r>
                        <a:rPr lang="en-US" sz="1800" b="1" kern="100" dirty="0">
                          <a:solidFill>
                            <a:srgbClr val="FF0000"/>
                          </a:solidFill>
                          <a:effectLst/>
                          <a:latin typeface="標楷體" panose="03000509000000000000" pitchFamily="65" charset="-120"/>
                          <a:ea typeface="標楷體" panose="03000509000000000000" pitchFamily="65" charset="-120"/>
                          <a:cs typeface="BiauKai"/>
                        </a:rPr>
                        <a:t>2020</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a:t>
                      </a:r>
                      <a:r>
                        <a:rPr lang="en-US" sz="1800" b="1" kern="100" dirty="0">
                          <a:solidFill>
                            <a:srgbClr val="FF0000"/>
                          </a:solidFill>
                          <a:effectLst/>
                          <a:latin typeface="標楷體" panose="03000509000000000000" pitchFamily="65" charset="-120"/>
                          <a:ea typeface="標楷體" panose="03000509000000000000" pitchFamily="65" charset="-120"/>
                          <a:cs typeface="BiauKai"/>
                        </a:rPr>
                        <a:t>30</a:t>
                      </a:r>
                      <a:r>
                        <a:rPr lang="zh-TW" sz="1800" b="1" kern="100" dirty="0">
                          <a:solidFill>
                            <a:srgbClr val="FF0000"/>
                          </a:solidFill>
                          <a:effectLst/>
                          <a:latin typeface="標楷體" panose="03000509000000000000" pitchFamily="65" charset="-120"/>
                          <a:ea typeface="標楷體" panose="03000509000000000000" pitchFamily="65" charset="-120"/>
                          <a:cs typeface="BiauKai"/>
                        </a:rPr>
                        <a:t>周年馬拉松」。</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1990</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3</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11</a:t>
                      </a:r>
                      <a:r>
                        <a:rPr lang="zh-TW" sz="1800" kern="100" dirty="0">
                          <a:effectLst/>
                          <a:latin typeface="標楷體" panose="03000509000000000000" pitchFamily="65" charset="-120"/>
                          <a:ea typeface="標楷體" panose="03000509000000000000" pitchFamily="65" charset="-120"/>
                          <a:cs typeface="BiauKai"/>
                        </a:rPr>
                        <a:t>日，「舊情綿綿」。在海山高中舉辦臺北扶輪社第二屆六社聯合運動會。</a:t>
                      </a:r>
                    </a:p>
                  </a:txBody>
                  <a:tcPr marL="29050" marR="29050" marT="0" marB="0"/>
                </a:tc>
                <a:tc>
                  <a:txBody>
                    <a:bodyPr/>
                    <a:lstStyle/>
                    <a:p>
                      <a:pPr marL="342900" lvl="0" indent="-342900">
                        <a:spcAft>
                          <a:spcPts val="0"/>
                        </a:spcAft>
                        <a:buFont typeface="Wingdings" panose="05000000000000000000" pitchFamily="2" charset="2"/>
                        <a:buChar char=""/>
                      </a:pPr>
                      <a:r>
                        <a:rPr lang="en-US" sz="1800" b="1" kern="100" dirty="0">
                          <a:solidFill>
                            <a:srgbClr val="000090"/>
                          </a:solidFill>
                          <a:effectLst/>
                          <a:latin typeface="標楷體" panose="03000509000000000000" pitchFamily="65" charset="-120"/>
                          <a:ea typeface="標楷體" panose="03000509000000000000" pitchFamily="65" charset="-120"/>
                          <a:cs typeface="BiauKai"/>
                        </a:rPr>
                        <a:t>1986</a:t>
                      </a:r>
                      <a:r>
                        <a:rPr lang="zh-TW" sz="1800" b="1" kern="100" dirty="0">
                          <a:solidFill>
                            <a:srgbClr val="000090"/>
                          </a:solidFill>
                          <a:effectLst/>
                          <a:latin typeface="標楷體" panose="03000509000000000000" pitchFamily="65" charset="-120"/>
                          <a:ea typeface="標楷體" panose="03000509000000000000" pitchFamily="65" charset="-120"/>
                          <a:cs typeface="BiauKai"/>
                        </a:rPr>
                        <a:t>年，〈敏宏精神歌曲〉。星期一早上，全體員工在開會前一起大聲唱。</a:t>
                      </a:r>
                    </a:p>
                    <a:p>
                      <a:pPr marL="342900" lvl="0" indent="-342900">
                        <a:spcAft>
                          <a:spcPts val="0"/>
                        </a:spcAft>
                        <a:buFont typeface="Wingdings" panose="05000000000000000000" pitchFamily="2" charset="2"/>
                        <a:buChar char=""/>
                      </a:pPr>
                      <a:r>
                        <a:rPr lang="zh-TW" sz="1800" b="1" kern="100" dirty="0">
                          <a:solidFill>
                            <a:srgbClr val="000090"/>
                          </a:solidFill>
                          <a:effectLst/>
                          <a:latin typeface="標楷體" panose="03000509000000000000" pitchFamily="65" charset="-120"/>
                          <a:ea typeface="標楷體" panose="03000509000000000000" pitchFamily="65" charset="-120"/>
                          <a:cs typeface="BiauKai"/>
                        </a:rPr>
                        <a:t>每天早上</a:t>
                      </a:r>
                      <a:r>
                        <a:rPr lang="en-US" sz="1800" b="1" kern="100" dirty="0">
                          <a:solidFill>
                            <a:srgbClr val="000090"/>
                          </a:solidFill>
                          <a:effectLst/>
                          <a:latin typeface="標楷體" panose="03000509000000000000" pitchFamily="65" charset="-120"/>
                          <a:ea typeface="標楷體" panose="03000509000000000000" pitchFamily="65" charset="-120"/>
                          <a:cs typeface="BiauKai"/>
                        </a:rPr>
                        <a:t>7</a:t>
                      </a:r>
                      <a:r>
                        <a:rPr lang="zh-TW" sz="1800" b="1" kern="100" dirty="0">
                          <a:solidFill>
                            <a:srgbClr val="000090"/>
                          </a:solidFill>
                          <a:effectLst/>
                          <a:latin typeface="標楷體" panose="03000509000000000000" pitchFamily="65" charset="-120"/>
                          <a:ea typeface="標楷體" panose="03000509000000000000" pitchFamily="65" charset="-120"/>
                          <a:cs typeface="BiauKai"/>
                        </a:rPr>
                        <a:t>點</a:t>
                      </a:r>
                      <a:r>
                        <a:rPr lang="en-US" sz="1800" b="1" kern="100" dirty="0">
                          <a:solidFill>
                            <a:srgbClr val="000090"/>
                          </a:solidFill>
                          <a:effectLst/>
                          <a:latin typeface="標楷體" panose="03000509000000000000" pitchFamily="65" charset="-120"/>
                          <a:ea typeface="標楷體" panose="03000509000000000000" pitchFamily="65" charset="-120"/>
                          <a:cs typeface="BiauKai"/>
                        </a:rPr>
                        <a:t>50</a:t>
                      </a:r>
                      <a:r>
                        <a:rPr lang="zh-TW" sz="1800" b="1" kern="100" dirty="0">
                          <a:solidFill>
                            <a:srgbClr val="000090"/>
                          </a:solidFill>
                          <a:effectLst/>
                          <a:latin typeface="標楷體" panose="03000509000000000000" pitchFamily="65" charset="-120"/>
                          <a:ea typeface="標楷體" panose="03000509000000000000" pitchFamily="65" charset="-120"/>
                          <a:cs typeface="BiauKai"/>
                        </a:rPr>
                        <a:t>分至</a:t>
                      </a:r>
                      <a:r>
                        <a:rPr lang="en-US" sz="1800" b="1" kern="100" dirty="0">
                          <a:solidFill>
                            <a:srgbClr val="000090"/>
                          </a:solidFill>
                          <a:effectLst/>
                          <a:latin typeface="標楷體" panose="03000509000000000000" pitchFamily="65" charset="-120"/>
                          <a:ea typeface="標楷體" panose="03000509000000000000" pitchFamily="65" charset="-120"/>
                          <a:cs typeface="BiauKai"/>
                        </a:rPr>
                        <a:t>8</a:t>
                      </a:r>
                      <a:r>
                        <a:rPr lang="zh-TW" sz="1800" b="1" kern="100" dirty="0">
                          <a:solidFill>
                            <a:srgbClr val="000090"/>
                          </a:solidFill>
                          <a:effectLst/>
                          <a:latin typeface="標楷體" panose="03000509000000000000" pitchFamily="65" charset="-120"/>
                          <a:ea typeface="標楷體" panose="03000509000000000000" pitchFamily="65" charset="-120"/>
                          <a:cs typeface="BiauKai"/>
                        </a:rPr>
                        <a:t>點，全體員工作體操。</a:t>
                      </a:r>
                    </a:p>
                  </a:txBody>
                  <a:tcPr marL="29050" marR="29050" marT="0" marB="0"/>
                </a:tc>
                <a:tc>
                  <a:txBody>
                    <a:bodyPr/>
                    <a:lstStyle/>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每天早上親自整理工廠環境。</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新店山整理山區環境。</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登山、慢跑。</a:t>
                      </a:r>
                    </a:p>
                  </a:txBody>
                  <a:tcPr marL="29050" marR="29050" marT="0" marB="0"/>
                </a:tc>
                <a:extLst>
                  <a:ext uri="{0D108BD9-81ED-4DB2-BD59-A6C34878D82A}">
                    <a16:rowId xmlns:a16="http://schemas.microsoft.com/office/drawing/2014/main" val="10001"/>
                  </a:ext>
                </a:extLst>
              </a:tr>
              <a:tr h="2986876">
                <a:tc>
                  <a:txBody>
                    <a:bodyPr/>
                    <a:lstStyle/>
                    <a:p>
                      <a:pPr marL="304800" algn="l">
                        <a:spcAft>
                          <a:spcPts val="0"/>
                        </a:spcAft>
                      </a:pPr>
                      <a:r>
                        <a:rPr lang="zh-TW" sz="1800" kern="100" dirty="0">
                          <a:effectLst/>
                          <a:latin typeface="標楷體" panose="03000509000000000000" pitchFamily="65" charset="-120"/>
                          <a:ea typeface="標楷體" panose="03000509000000000000" pitchFamily="65" charset="-120"/>
                          <a:cs typeface="BiauKai"/>
                        </a:rPr>
                        <a:t>工作</a:t>
                      </a:r>
                      <a:r>
                        <a:rPr lang="en-US" sz="1800" kern="100" dirty="0">
                          <a:effectLst/>
                          <a:latin typeface="標楷體" panose="03000509000000000000" pitchFamily="65" charset="-120"/>
                          <a:ea typeface="標楷體" panose="03000509000000000000" pitchFamily="65" charset="-120"/>
                          <a:cs typeface="BiauKai"/>
                        </a:rPr>
                        <a:t>work</a:t>
                      </a:r>
                      <a:endParaRPr lang="zh-TW" sz="1800" kern="100" dirty="0">
                        <a:effectLst/>
                        <a:latin typeface="標楷體" panose="03000509000000000000" pitchFamily="65" charset="-120"/>
                        <a:ea typeface="標楷體" panose="03000509000000000000" pitchFamily="65" charset="-120"/>
                        <a:cs typeface="BiauKai"/>
                      </a:endParaRPr>
                    </a:p>
                  </a:txBody>
                  <a:tcPr marL="29050" marR="29050" marT="0" marB="0" anchor="ctr"/>
                </a:tc>
                <a:tc>
                  <a:txBody>
                    <a:bodyPr/>
                    <a:lstStyle/>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1989</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7</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22</a:t>
                      </a:r>
                      <a:r>
                        <a:rPr lang="zh-TW" sz="1800" kern="100" dirty="0">
                          <a:effectLst/>
                          <a:latin typeface="標楷體" panose="03000509000000000000" pitchFamily="65" charset="-120"/>
                          <a:ea typeface="標楷體" panose="03000509000000000000" pitchFamily="65" charset="-120"/>
                          <a:cs typeface="BiauKai"/>
                        </a:rPr>
                        <a:t>日，「第三屆兒童夏令營」。</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1989</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12</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10</a:t>
                      </a:r>
                      <a:r>
                        <a:rPr lang="zh-TW" sz="1800" kern="100" dirty="0">
                          <a:effectLst/>
                          <a:latin typeface="標楷體" panose="03000509000000000000" pitchFamily="65" charset="-120"/>
                          <a:ea typeface="標楷體" panose="03000509000000000000" pitchFamily="65" charset="-120"/>
                          <a:cs typeface="BiauKai"/>
                        </a:rPr>
                        <a:t>日，「第五屆畫我土城寫生比賽」。</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1990</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1</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7</a:t>
                      </a:r>
                      <a:r>
                        <a:rPr lang="zh-TW" sz="1800" kern="100" dirty="0">
                          <a:effectLst/>
                          <a:latin typeface="標楷體" panose="03000509000000000000" pitchFamily="65" charset="-120"/>
                          <a:ea typeface="標楷體" panose="03000509000000000000" pitchFamily="65" charset="-120"/>
                          <a:cs typeface="BiauKai"/>
                        </a:rPr>
                        <a:t>日，贊助臺北縣家扶中心歲末聯歡園遊會義賣攤位。</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1990</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2</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22</a:t>
                      </a:r>
                      <a:r>
                        <a:rPr lang="zh-TW" sz="1800" kern="100" dirty="0">
                          <a:effectLst/>
                          <a:latin typeface="標楷體" panose="03000509000000000000" pitchFamily="65" charset="-120"/>
                          <a:ea typeface="標楷體" panose="03000509000000000000" pitchFamily="65" charset="-120"/>
                          <a:cs typeface="BiauKai"/>
                        </a:rPr>
                        <a:t>日</a:t>
                      </a:r>
                      <a:r>
                        <a:rPr lang="en-US" sz="1800" kern="100" dirty="0">
                          <a:effectLst/>
                          <a:latin typeface="標楷體" panose="03000509000000000000" pitchFamily="65" charset="-120"/>
                          <a:ea typeface="標楷體" panose="03000509000000000000" pitchFamily="65" charset="-120"/>
                          <a:cs typeface="BiauKai"/>
                        </a:rPr>
                        <a:t>-25</a:t>
                      </a:r>
                      <a:r>
                        <a:rPr lang="zh-TW" sz="1800" kern="100" dirty="0">
                          <a:effectLst/>
                          <a:latin typeface="標楷體" panose="03000509000000000000" pitchFamily="65" charset="-120"/>
                          <a:ea typeface="標楷體" panose="03000509000000000000" pitchFamily="65" charset="-120"/>
                          <a:cs typeface="BiauKai"/>
                        </a:rPr>
                        <a:t>日，拜訪韓國新原州扶輪社十二週年慶典。</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1990</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4</a:t>
                      </a:r>
                      <a:r>
                        <a:rPr lang="zh-TW" sz="1800" kern="100" dirty="0">
                          <a:effectLst/>
                          <a:latin typeface="標楷體" panose="03000509000000000000" pitchFamily="65" charset="-120"/>
                          <a:ea typeface="標楷體" panose="03000509000000000000" pitchFamily="65" charset="-120"/>
                          <a:cs typeface="BiauKai"/>
                        </a:rPr>
                        <a:t>月</a:t>
                      </a:r>
                      <a:r>
                        <a:rPr lang="en-US" sz="1800" kern="100" dirty="0">
                          <a:effectLst/>
                          <a:latin typeface="標楷體" panose="03000509000000000000" pitchFamily="65" charset="-120"/>
                          <a:ea typeface="標楷體" panose="03000509000000000000" pitchFamily="65" charset="-120"/>
                          <a:cs typeface="BiauKai"/>
                        </a:rPr>
                        <a:t>5</a:t>
                      </a:r>
                      <a:r>
                        <a:rPr lang="zh-TW" sz="1800" kern="100" dirty="0">
                          <a:effectLst/>
                          <a:latin typeface="標楷體" panose="03000509000000000000" pitchFamily="65" charset="-120"/>
                          <a:ea typeface="標楷體" panose="03000509000000000000" pitchFamily="65" charset="-120"/>
                          <a:cs typeface="BiauKai"/>
                        </a:rPr>
                        <a:t>日，「還祖先一個清潔大地」。</a:t>
                      </a:r>
                      <a:endParaRPr lang="zh-TW" sz="1800" kern="100" dirty="0">
                        <a:solidFill>
                          <a:srgbClr val="002060"/>
                        </a:solidFill>
                        <a:effectLst/>
                        <a:latin typeface="標楷體" panose="03000509000000000000" pitchFamily="65" charset="-120"/>
                        <a:ea typeface="標楷體" panose="03000509000000000000" pitchFamily="65" charset="-120"/>
                        <a:cs typeface="BiauKai"/>
                      </a:endParaRPr>
                    </a:p>
                  </a:txBody>
                  <a:tcPr marL="29050" marR="29050" marT="0" marB="0"/>
                </a:tc>
                <a:tc>
                  <a:txBody>
                    <a:bodyPr/>
                    <a:lstStyle/>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以專業的天車來服務業界。</a:t>
                      </a:r>
                    </a:p>
                    <a:p>
                      <a:pPr marL="342900" lvl="0" indent="-342900">
                        <a:spcAft>
                          <a:spcPts val="0"/>
                        </a:spcAft>
                        <a:buFont typeface="Wingdings" panose="05000000000000000000" pitchFamily="2" charset="2"/>
                        <a:buChar char=""/>
                      </a:pPr>
                      <a:r>
                        <a:rPr lang="zh-TW" sz="1800" b="1" kern="100" dirty="0">
                          <a:solidFill>
                            <a:srgbClr val="FF0000"/>
                          </a:solidFill>
                          <a:effectLst/>
                          <a:latin typeface="標楷體" panose="03000509000000000000" pitchFamily="65" charset="-120"/>
                          <a:ea typeface="標楷體" panose="03000509000000000000" pitchFamily="65" charset="-120"/>
                          <a:cs typeface="BiauKai"/>
                        </a:rPr>
                        <a:t>建設臺灣重要工程。</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1984</a:t>
                      </a:r>
                      <a:r>
                        <a:rPr lang="zh-TW" sz="1800" kern="100" dirty="0">
                          <a:effectLst/>
                          <a:latin typeface="標楷體" panose="03000509000000000000" pitchFamily="65" charset="-120"/>
                          <a:ea typeface="標楷體" panose="03000509000000000000" pitchFamily="65" charset="-120"/>
                          <a:cs typeface="BiauKai"/>
                        </a:rPr>
                        <a:t>年，參加松山機場舉辦的「臺灣省第一屆五金工會展示會」。</a:t>
                      </a:r>
                    </a:p>
                    <a:p>
                      <a:pPr marL="342900" lvl="0" indent="-342900">
                        <a:spcAft>
                          <a:spcPts val="0"/>
                        </a:spcAft>
                        <a:buFont typeface="Wingdings" panose="05000000000000000000" pitchFamily="2" charset="2"/>
                        <a:buChar char=""/>
                      </a:pPr>
                      <a:r>
                        <a:rPr lang="en-US" sz="1800" b="1" kern="100" dirty="0">
                          <a:solidFill>
                            <a:srgbClr val="FF0000"/>
                          </a:solidFill>
                          <a:effectLst/>
                          <a:latin typeface="標楷體" panose="03000509000000000000" pitchFamily="65" charset="-120"/>
                          <a:ea typeface="標楷體" panose="03000509000000000000" pitchFamily="65" charset="-120"/>
                          <a:cs typeface="BiauKai"/>
                        </a:rPr>
                        <a:t>1991</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年至</a:t>
                      </a:r>
                      <a:r>
                        <a:rPr lang="en-US" sz="1800" b="1" kern="100" dirty="0">
                          <a:solidFill>
                            <a:srgbClr val="FF0000"/>
                          </a:solidFill>
                          <a:effectLst/>
                          <a:latin typeface="標楷體" panose="03000509000000000000" pitchFamily="65" charset="-120"/>
                          <a:ea typeface="標楷體" panose="03000509000000000000" pitchFamily="65" charset="-120"/>
                          <a:cs typeface="BiauKai"/>
                        </a:rPr>
                        <a:t>1992</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年，臺北市內湖焚化爐。</a:t>
                      </a:r>
                    </a:p>
                    <a:p>
                      <a:pPr marL="342900" lvl="0" indent="-342900">
                        <a:spcAft>
                          <a:spcPts val="0"/>
                        </a:spcAft>
                        <a:buFont typeface="Wingdings" panose="05000000000000000000" pitchFamily="2" charset="2"/>
                        <a:buChar char=""/>
                      </a:pPr>
                      <a:r>
                        <a:rPr lang="en-US" sz="1800" kern="100" dirty="0">
                          <a:effectLst/>
                          <a:latin typeface="標楷體" panose="03000509000000000000" pitchFamily="65" charset="-120"/>
                          <a:ea typeface="標楷體" panose="03000509000000000000" pitchFamily="65" charset="-120"/>
                          <a:cs typeface="BiauKai"/>
                        </a:rPr>
                        <a:t>2001</a:t>
                      </a:r>
                      <a:r>
                        <a:rPr lang="zh-TW" sz="1800" kern="100" dirty="0">
                          <a:effectLst/>
                          <a:latin typeface="標楷體" panose="03000509000000000000" pitchFamily="65" charset="-120"/>
                          <a:ea typeface="標楷體" panose="03000509000000000000" pitchFamily="65" charset="-120"/>
                          <a:cs typeface="BiauKai"/>
                        </a:rPr>
                        <a:t>年，</a:t>
                      </a:r>
                      <a:r>
                        <a:rPr lang="en-US" sz="1800" kern="100" dirty="0">
                          <a:effectLst/>
                          <a:latin typeface="標楷體" panose="03000509000000000000" pitchFamily="65" charset="-120"/>
                          <a:ea typeface="標楷體" panose="03000509000000000000" pitchFamily="65" charset="-120"/>
                          <a:cs typeface="BiauKai"/>
                        </a:rPr>
                        <a:t>Hoist</a:t>
                      </a:r>
                      <a:r>
                        <a:rPr lang="zh-TW" sz="1800" kern="100" dirty="0">
                          <a:effectLst/>
                          <a:latin typeface="標楷體" panose="03000509000000000000" pitchFamily="65" charset="-120"/>
                          <a:ea typeface="標楷體" panose="03000509000000000000" pitchFamily="65" charset="-120"/>
                          <a:cs typeface="BiauKai"/>
                        </a:rPr>
                        <a:t>株式會社頒發感謝狀給敏宏。</a:t>
                      </a:r>
                    </a:p>
                    <a:p>
                      <a:pPr marL="342900" lvl="0" indent="-342900">
                        <a:spcAft>
                          <a:spcPts val="0"/>
                        </a:spcAft>
                        <a:buFont typeface="Wingdings" panose="05000000000000000000" pitchFamily="2" charset="2"/>
                        <a:buChar char=""/>
                      </a:pPr>
                      <a:r>
                        <a:rPr lang="en-US" sz="1800" b="1" kern="100" dirty="0">
                          <a:solidFill>
                            <a:srgbClr val="FF0000"/>
                          </a:solidFill>
                          <a:effectLst/>
                          <a:latin typeface="標楷體" panose="03000509000000000000" pitchFamily="65" charset="-120"/>
                          <a:ea typeface="標楷體" panose="03000509000000000000" pitchFamily="65" charset="-120"/>
                          <a:cs typeface="BiauKai"/>
                        </a:rPr>
                        <a:t>2003</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年至</a:t>
                      </a:r>
                      <a:r>
                        <a:rPr lang="en-US" sz="1800" b="1" kern="100" dirty="0">
                          <a:solidFill>
                            <a:srgbClr val="FF0000"/>
                          </a:solidFill>
                          <a:effectLst/>
                          <a:latin typeface="標楷體" panose="03000509000000000000" pitchFamily="65" charset="-120"/>
                          <a:ea typeface="標楷體" panose="03000509000000000000" pitchFamily="65" charset="-120"/>
                          <a:cs typeface="BiauKai"/>
                        </a:rPr>
                        <a:t>2004</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年，臺灣高鐵雲林段、桃園段。</a:t>
                      </a:r>
                    </a:p>
                  </a:txBody>
                  <a:tcPr marL="29050" marR="29050" marT="0" marB="0"/>
                </a:tc>
                <a:tc>
                  <a:txBody>
                    <a:bodyPr/>
                    <a:lstStyle/>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專業</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安全</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誠實</a:t>
                      </a:r>
                      <a:endParaRPr lang="zh-TW" sz="1800" kern="100" dirty="0">
                        <a:solidFill>
                          <a:srgbClr val="002060"/>
                        </a:solidFill>
                        <a:effectLst/>
                        <a:latin typeface="標楷體" panose="03000509000000000000" pitchFamily="65" charset="-120"/>
                        <a:ea typeface="標楷體" panose="03000509000000000000" pitchFamily="65" charset="-120"/>
                        <a:cs typeface="BiauKai"/>
                      </a:endParaRPr>
                    </a:p>
                  </a:txBody>
                  <a:tcPr marL="29050" marR="29050" marT="0" marB="0"/>
                </a:tc>
                <a:extLst>
                  <a:ext uri="{0D108BD9-81ED-4DB2-BD59-A6C34878D82A}">
                    <a16:rowId xmlns:a16="http://schemas.microsoft.com/office/drawing/2014/main" val="10002"/>
                  </a:ext>
                </a:extLst>
              </a:tr>
              <a:tr h="1493437">
                <a:tc>
                  <a:txBody>
                    <a:bodyPr/>
                    <a:lstStyle/>
                    <a:p>
                      <a:pPr marL="304800" algn="l">
                        <a:spcAft>
                          <a:spcPts val="0"/>
                        </a:spcAft>
                      </a:pPr>
                      <a:r>
                        <a:rPr lang="zh-TW" sz="1800" kern="100" dirty="0">
                          <a:effectLst/>
                          <a:latin typeface="標楷體" panose="03000509000000000000" pitchFamily="65" charset="-120"/>
                          <a:ea typeface="標楷體" panose="03000509000000000000" pitchFamily="65" charset="-120"/>
                          <a:cs typeface="BiauKai"/>
                        </a:rPr>
                        <a:t>研讀</a:t>
                      </a:r>
                      <a:r>
                        <a:rPr lang="en-US" sz="1800" kern="100" dirty="0">
                          <a:effectLst/>
                          <a:latin typeface="標楷體" panose="03000509000000000000" pitchFamily="65" charset="-120"/>
                          <a:ea typeface="標楷體" panose="03000509000000000000" pitchFamily="65" charset="-120"/>
                          <a:cs typeface="BiauKai"/>
                        </a:rPr>
                        <a:t>study</a:t>
                      </a:r>
                      <a:endParaRPr lang="zh-TW" sz="1800" kern="100" dirty="0">
                        <a:effectLst/>
                        <a:latin typeface="標楷體" panose="03000509000000000000" pitchFamily="65" charset="-120"/>
                        <a:ea typeface="標楷體" panose="03000509000000000000" pitchFamily="65" charset="-120"/>
                        <a:cs typeface="BiauKai"/>
                      </a:endParaRPr>
                    </a:p>
                  </a:txBody>
                  <a:tcPr marL="29050" marR="29050" marT="0" marB="0" anchor="ctr">
                    <a:solidFill>
                      <a:schemeClr val="accent6">
                        <a:lumMod val="40000"/>
                        <a:lumOff val="60000"/>
                      </a:schemeClr>
                    </a:solidFill>
                  </a:tcPr>
                </a:tc>
                <a:tc>
                  <a:txBody>
                    <a:bodyPr/>
                    <a:lstStyle/>
                    <a:p>
                      <a:pPr marL="342900" lvl="0" indent="-342900">
                        <a:spcAft>
                          <a:spcPts val="0"/>
                        </a:spcAft>
                        <a:buFont typeface="Wingdings" panose="05000000000000000000" pitchFamily="2" charset="2"/>
                        <a:buChar char=""/>
                      </a:pPr>
                      <a:r>
                        <a:rPr lang="zh-TW" sz="1800" b="1" kern="100" dirty="0">
                          <a:solidFill>
                            <a:srgbClr val="FF0000"/>
                          </a:solidFill>
                          <a:effectLst/>
                          <a:latin typeface="標楷體" panose="03000509000000000000" pitchFamily="65" charset="-120"/>
                          <a:ea typeface="標楷體" panose="03000509000000000000" pitchFamily="65" charset="-120"/>
                          <a:cs typeface="BiauKai"/>
                        </a:rPr>
                        <a:t>每週</a:t>
                      </a:r>
                      <a:r>
                        <a:rPr lang="en-US" altLang="zh-TW" sz="1800" b="1" kern="100" dirty="0">
                          <a:solidFill>
                            <a:srgbClr val="FF0000"/>
                          </a:solidFill>
                          <a:effectLst/>
                          <a:latin typeface="標楷體" panose="03000509000000000000" pitchFamily="65" charset="-120"/>
                          <a:ea typeface="標楷體" panose="03000509000000000000" pitchFamily="65" charset="-120"/>
                          <a:cs typeface="BiauKai"/>
                        </a:rPr>
                        <a:t>3</a:t>
                      </a:r>
                      <a:r>
                        <a:rPr lang="en-US" sz="1800" b="1" kern="100" dirty="0">
                          <a:solidFill>
                            <a:srgbClr val="FF0000"/>
                          </a:solidFill>
                          <a:effectLst/>
                          <a:latin typeface="標楷體" panose="03000509000000000000" pitchFamily="65" charset="-120"/>
                          <a:ea typeface="標楷體" panose="03000509000000000000" pitchFamily="65" charset="-120"/>
                          <a:cs typeface="BiauKai"/>
                        </a:rPr>
                        <a:t>0</a:t>
                      </a:r>
                      <a:r>
                        <a:rPr lang="zh-TW" sz="1800" b="1" kern="100" dirty="0">
                          <a:solidFill>
                            <a:srgbClr val="FF0000"/>
                          </a:solidFill>
                          <a:effectLst/>
                          <a:latin typeface="標楷體" panose="03000509000000000000" pitchFamily="65" charset="-120"/>
                          <a:ea typeface="標楷體" panose="03000509000000000000" pitchFamily="65" charset="-120"/>
                          <a:cs typeface="BiauKai"/>
                        </a:rPr>
                        <a:t>分鐘演講。</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演講內容：指導有關扶輪知識、討論國際情勢、經濟發展、國內外政治變化、介紹臺灣文化等多樣性主題。</a:t>
                      </a:r>
                    </a:p>
                  </a:txBody>
                  <a:tcPr marL="29050" marR="29050" marT="0" marB="0">
                    <a:solidFill>
                      <a:schemeClr val="accent6">
                        <a:lumMod val="40000"/>
                        <a:lumOff val="60000"/>
                      </a:schemeClr>
                    </a:solidFill>
                  </a:tcPr>
                </a:tc>
                <a:tc>
                  <a:txBody>
                    <a:bodyPr/>
                    <a:lstStyle/>
                    <a:p>
                      <a:pPr marL="342900" lvl="0" indent="-342900">
                        <a:spcAft>
                          <a:spcPts val="0"/>
                        </a:spcAft>
                        <a:buFont typeface="Wingdings" panose="05000000000000000000" pitchFamily="2" charset="2"/>
                        <a:buChar char=""/>
                      </a:pPr>
                      <a:r>
                        <a:rPr lang="en-US" sz="1800" b="1" kern="100" dirty="0">
                          <a:solidFill>
                            <a:srgbClr val="000090"/>
                          </a:solidFill>
                          <a:effectLst/>
                          <a:latin typeface="標楷體" panose="03000509000000000000" pitchFamily="65" charset="-120"/>
                          <a:ea typeface="標楷體" panose="03000509000000000000" pitchFamily="65" charset="-120"/>
                          <a:cs typeface="BiauKai"/>
                        </a:rPr>
                        <a:t>1987</a:t>
                      </a:r>
                      <a:r>
                        <a:rPr lang="zh-TW" sz="1800" b="1" kern="100" dirty="0">
                          <a:solidFill>
                            <a:srgbClr val="000090"/>
                          </a:solidFill>
                          <a:effectLst/>
                          <a:latin typeface="標楷體" panose="03000509000000000000" pitchFamily="65" charset="-120"/>
                          <a:ea typeface="標楷體" panose="03000509000000000000" pitchFamily="65" charset="-120"/>
                          <a:cs typeface="BiauKai"/>
                        </a:rPr>
                        <a:t>年，聘請日籍老師每週二次，替員工增進外語能力。</a:t>
                      </a:r>
                    </a:p>
                    <a:p>
                      <a:pPr marL="342900" lvl="0" indent="-342900">
                        <a:spcAft>
                          <a:spcPts val="0"/>
                        </a:spcAft>
                        <a:buFont typeface="Wingdings" panose="05000000000000000000" pitchFamily="2" charset="2"/>
                        <a:buChar char=""/>
                      </a:pPr>
                      <a:r>
                        <a:rPr lang="en-US" sz="1800" b="1" kern="100" dirty="0">
                          <a:solidFill>
                            <a:srgbClr val="000090"/>
                          </a:solidFill>
                          <a:effectLst/>
                          <a:latin typeface="標楷體" panose="03000509000000000000" pitchFamily="65" charset="-120"/>
                          <a:ea typeface="標楷體" panose="03000509000000000000" pitchFamily="65" charset="-120"/>
                          <a:cs typeface="BiauKai"/>
                        </a:rPr>
                        <a:t>1988</a:t>
                      </a:r>
                      <a:r>
                        <a:rPr lang="zh-TW" sz="1800" b="1" kern="100" dirty="0">
                          <a:solidFill>
                            <a:srgbClr val="000090"/>
                          </a:solidFill>
                          <a:effectLst/>
                          <a:latin typeface="標楷體" panose="03000509000000000000" pitchFamily="65" charset="-120"/>
                          <a:ea typeface="標楷體" panose="03000509000000000000" pitchFamily="65" charset="-120"/>
                          <a:cs typeface="BiauKai"/>
                        </a:rPr>
                        <a:t>年，每年派</a:t>
                      </a:r>
                      <a:r>
                        <a:rPr lang="en-US" sz="1800" b="1" kern="100" dirty="0">
                          <a:solidFill>
                            <a:srgbClr val="000090"/>
                          </a:solidFill>
                          <a:effectLst/>
                          <a:latin typeface="標楷體" panose="03000509000000000000" pitchFamily="65" charset="-120"/>
                          <a:ea typeface="標楷體" panose="03000509000000000000" pitchFamily="65" charset="-120"/>
                          <a:cs typeface="BiauKai"/>
                        </a:rPr>
                        <a:t>3</a:t>
                      </a:r>
                      <a:r>
                        <a:rPr lang="zh-TW" sz="1800" b="1" kern="100" dirty="0">
                          <a:solidFill>
                            <a:srgbClr val="000090"/>
                          </a:solidFill>
                          <a:effectLst/>
                          <a:latin typeface="標楷體" panose="03000509000000000000" pitchFamily="65" charset="-120"/>
                          <a:ea typeface="標楷體" panose="03000509000000000000" pitchFamily="65" charset="-120"/>
                          <a:cs typeface="BiauKai"/>
                        </a:rPr>
                        <a:t>至</a:t>
                      </a:r>
                      <a:r>
                        <a:rPr lang="en-US" sz="1800" b="1" kern="100" dirty="0">
                          <a:solidFill>
                            <a:srgbClr val="000090"/>
                          </a:solidFill>
                          <a:effectLst/>
                          <a:latin typeface="標楷體" panose="03000509000000000000" pitchFamily="65" charset="-120"/>
                          <a:ea typeface="標楷體" panose="03000509000000000000" pitchFamily="65" charset="-120"/>
                          <a:cs typeface="BiauKai"/>
                        </a:rPr>
                        <a:t>5</a:t>
                      </a:r>
                      <a:r>
                        <a:rPr lang="zh-TW" sz="1800" b="1" kern="100" dirty="0">
                          <a:solidFill>
                            <a:srgbClr val="000090"/>
                          </a:solidFill>
                          <a:effectLst/>
                          <a:latin typeface="標楷體" panose="03000509000000000000" pitchFamily="65" charset="-120"/>
                          <a:ea typeface="標楷體" panose="03000509000000000000" pitchFamily="65" charset="-120"/>
                          <a:cs typeface="BiauKai"/>
                        </a:rPr>
                        <a:t>位員工到日本</a:t>
                      </a:r>
                      <a:r>
                        <a:rPr lang="en-US" sz="1800" b="1" kern="100" dirty="0" err="1">
                          <a:solidFill>
                            <a:srgbClr val="000090"/>
                          </a:solidFill>
                          <a:effectLst/>
                          <a:latin typeface="標楷體" panose="03000509000000000000" pitchFamily="65" charset="-120"/>
                          <a:ea typeface="標楷體" panose="03000509000000000000" pitchFamily="65" charset="-120"/>
                          <a:cs typeface="BiauKai"/>
                        </a:rPr>
                        <a:t>Hoit</a:t>
                      </a:r>
                      <a:r>
                        <a:rPr lang="zh-TW" sz="1800" b="1" kern="100" dirty="0">
                          <a:solidFill>
                            <a:srgbClr val="000090"/>
                          </a:solidFill>
                          <a:effectLst/>
                          <a:latin typeface="標楷體" panose="03000509000000000000" pitchFamily="65" charset="-120"/>
                          <a:ea typeface="標楷體" panose="03000509000000000000" pitchFamily="65" charset="-120"/>
                          <a:cs typeface="BiauKai"/>
                        </a:rPr>
                        <a:t>株式會社見習。</a:t>
                      </a:r>
                    </a:p>
                  </a:txBody>
                  <a:tcPr marL="29050" marR="29050" marT="0" marB="0">
                    <a:solidFill>
                      <a:schemeClr val="accent6">
                        <a:lumMod val="40000"/>
                        <a:lumOff val="60000"/>
                      </a:schemeClr>
                    </a:solidFill>
                  </a:tcPr>
                </a:tc>
                <a:tc>
                  <a:txBody>
                    <a:bodyPr/>
                    <a:lstStyle/>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東元電機時自學日文。</a:t>
                      </a:r>
                    </a:p>
                    <a:p>
                      <a:pPr marL="342900" lvl="0" indent="-342900">
                        <a:spcAft>
                          <a:spcPts val="0"/>
                        </a:spcAft>
                        <a:buFont typeface="Wingdings" panose="05000000000000000000" pitchFamily="2" charset="2"/>
                        <a:buChar char=""/>
                      </a:pPr>
                      <a:r>
                        <a:rPr lang="zh-TW" sz="1800" kern="100" dirty="0">
                          <a:effectLst/>
                          <a:latin typeface="標楷體" panose="03000509000000000000" pitchFamily="65" charset="-120"/>
                          <a:ea typeface="標楷體" panose="03000509000000000000" pitchFamily="65" charset="-120"/>
                          <a:cs typeface="BiauKai"/>
                        </a:rPr>
                        <a:t>敏宏工業創立後不定時到日本</a:t>
                      </a:r>
                      <a:r>
                        <a:rPr lang="en-US" sz="1800" kern="100" dirty="0" err="1">
                          <a:effectLst/>
                          <a:latin typeface="標楷體" panose="03000509000000000000" pitchFamily="65" charset="-120"/>
                          <a:ea typeface="標楷體" panose="03000509000000000000" pitchFamily="65" charset="-120"/>
                          <a:cs typeface="BiauKai"/>
                        </a:rPr>
                        <a:t>Hoit</a:t>
                      </a:r>
                      <a:r>
                        <a:rPr lang="zh-TW" sz="1800" kern="100" dirty="0">
                          <a:effectLst/>
                          <a:latin typeface="標楷體" panose="03000509000000000000" pitchFamily="65" charset="-120"/>
                          <a:ea typeface="標楷體" panose="03000509000000000000" pitchFamily="65" charset="-120"/>
                          <a:cs typeface="BiauKai"/>
                        </a:rPr>
                        <a:t>株式會社進修。</a:t>
                      </a:r>
                    </a:p>
                    <a:p>
                      <a:pPr marL="342900" lvl="0" indent="-342900">
                        <a:spcAft>
                          <a:spcPts val="0"/>
                        </a:spcAft>
                        <a:buFont typeface="Wingdings" panose="05000000000000000000" pitchFamily="2" charset="2"/>
                        <a:buChar char=""/>
                      </a:pPr>
                      <a:r>
                        <a:rPr lang="en-US" sz="1800" b="1" kern="100" dirty="0">
                          <a:solidFill>
                            <a:srgbClr val="FF0000"/>
                          </a:solidFill>
                          <a:effectLst/>
                          <a:latin typeface="標楷體" panose="03000509000000000000" pitchFamily="65" charset="-120"/>
                          <a:ea typeface="標楷體" panose="03000509000000000000" pitchFamily="65" charset="-120"/>
                          <a:cs typeface="BiauKai"/>
                        </a:rPr>
                        <a:t>1981</a:t>
                      </a:r>
                      <a:r>
                        <a:rPr lang="zh-TW" sz="1800" b="1" kern="100" dirty="0">
                          <a:solidFill>
                            <a:srgbClr val="FF0000"/>
                          </a:solidFill>
                          <a:effectLst/>
                          <a:latin typeface="標楷體" panose="03000509000000000000" pitchFamily="65" charset="-120"/>
                          <a:ea typeface="標楷體" panose="03000509000000000000" pitchFamily="65" charset="-120"/>
                          <a:cs typeface="BiauKai"/>
                        </a:rPr>
                        <a:t>年</a:t>
                      </a:r>
                      <a:r>
                        <a:rPr lang="zh-TW" altLang="en-US" sz="1800" b="1" kern="100" dirty="0">
                          <a:solidFill>
                            <a:srgbClr val="FF0000"/>
                          </a:solidFill>
                          <a:effectLst/>
                          <a:latin typeface="標楷體" panose="03000509000000000000" pitchFamily="65" charset="-120"/>
                          <a:ea typeface="標楷體" panose="03000509000000000000" pitchFamily="65" charset="-120"/>
                          <a:cs typeface="BiauKai"/>
                        </a:rPr>
                        <a:t>，</a:t>
                      </a:r>
                      <a:r>
                        <a:rPr lang="zh-TW" sz="1800" b="1" kern="100" dirty="0">
                          <a:solidFill>
                            <a:srgbClr val="FF0000"/>
                          </a:solidFill>
                          <a:effectLst/>
                          <a:latin typeface="標楷體" panose="03000509000000000000" pitchFamily="65" charset="-120"/>
                          <a:ea typeface="標楷體" panose="03000509000000000000" pitchFamily="65" charset="-120"/>
                          <a:cs typeface="BiauKai"/>
                        </a:rPr>
                        <a:t>國立臺灣大學企業經理進修計畫一年班期</a:t>
                      </a:r>
                      <a:r>
                        <a:rPr lang="zh-TW" sz="1800" kern="100" dirty="0">
                          <a:effectLst/>
                          <a:latin typeface="標楷體" panose="03000509000000000000" pitchFamily="65" charset="-120"/>
                          <a:ea typeface="標楷體" panose="03000509000000000000" pitchFamily="65" charset="-120"/>
                          <a:cs typeface="BiauKai"/>
                        </a:rPr>
                        <a:t>。</a:t>
                      </a:r>
                    </a:p>
                  </a:txBody>
                  <a:tcPr marL="29050" marR="29050" marT="0" marB="0">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96733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925" y="1401070"/>
            <a:ext cx="8911687" cy="1280890"/>
          </a:xfrm>
        </p:spPr>
        <p:txBody>
          <a:bodyPr>
            <a:normAutofit/>
          </a:bodyPr>
          <a:lstStyle/>
          <a:p>
            <a:r>
              <a:rPr lang="zh-TW" altLang="en-US" sz="2800" dirty="0">
                <a:latin typeface="標楷體" panose="03000509000000000000" pitchFamily="65" charset="-120"/>
                <a:ea typeface="標楷體" panose="03000509000000000000" pitchFamily="65" charset="-120"/>
              </a:rPr>
              <a:t>傳接繼承，將學問、技藝、教義等傳授與繼承的過程。</a:t>
            </a:r>
          </a:p>
        </p:txBody>
      </p:sp>
      <p:sp>
        <p:nvSpPr>
          <p:cNvPr id="3" name="內容版面配置區 2"/>
          <p:cNvSpPr>
            <a:spLocks noGrp="1"/>
          </p:cNvSpPr>
          <p:nvPr>
            <p:ph idx="1"/>
          </p:nvPr>
        </p:nvSpPr>
        <p:spPr/>
        <p:txBody>
          <a:bodyPr/>
          <a:lstStyle/>
          <a:p>
            <a:endParaRPr lang="en-US" altLang="zh-TW" b="1" dirty="0"/>
          </a:p>
          <a:p>
            <a:pPr>
              <a:lnSpc>
                <a:spcPct val="150000"/>
              </a:lnSpc>
            </a:pPr>
            <a:r>
              <a:rPr lang="zh-TW" altLang="zh-TW" sz="3600" b="1" dirty="0">
                <a:solidFill>
                  <a:schemeClr val="accent1">
                    <a:lumMod val="75000"/>
                  </a:schemeClr>
                </a:solidFill>
                <a:latin typeface="標楷體" panose="03000509000000000000" pitchFamily="65" charset="-120"/>
                <a:ea typeface="標楷體" panose="03000509000000000000" pitchFamily="65" charset="-120"/>
              </a:rPr>
              <a:t>事業成功之道</a:t>
            </a:r>
            <a:endParaRPr lang="en-US" altLang="zh-TW" sz="3600" b="1" dirty="0">
              <a:solidFill>
                <a:schemeClr val="accent1">
                  <a:lumMod val="75000"/>
                </a:schemeClr>
              </a:solidFill>
              <a:latin typeface="標楷體" panose="03000509000000000000" pitchFamily="65" charset="-120"/>
              <a:ea typeface="標楷體" panose="03000509000000000000" pitchFamily="65" charset="-120"/>
            </a:endParaRPr>
          </a:p>
          <a:p>
            <a:pPr>
              <a:lnSpc>
                <a:spcPct val="150000"/>
              </a:lnSpc>
            </a:pPr>
            <a:r>
              <a:rPr lang="zh-TW" altLang="zh-TW" sz="3600" b="1" dirty="0">
                <a:solidFill>
                  <a:schemeClr val="accent1">
                    <a:lumMod val="75000"/>
                  </a:schemeClr>
                </a:solidFill>
                <a:latin typeface="標楷體" panose="03000509000000000000" pitchFamily="65" charset="-120"/>
                <a:ea typeface="標楷體" panose="03000509000000000000" pitchFamily="65" charset="-120"/>
              </a:rPr>
              <a:t>扶輪</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ROTARY</a:t>
            </a:r>
          </a:p>
          <a:p>
            <a:pPr>
              <a:lnSpc>
                <a:spcPct val="150000"/>
              </a:lnSpc>
            </a:pPr>
            <a:r>
              <a:rPr lang="zh-TW" altLang="zh-TW" sz="3600" b="1" dirty="0">
                <a:solidFill>
                  <a:schemeClr val="accent1">
                    <a:lumMod val="75000"/>
                  </a:schemeClr>
                </a:solidFill>
                <a:latin typeface="標楷體" panose="03000509000000000000" pitchFamily="65" charset="-120"/>
                <a:ea typeface="標楷體" panose="03000509000000000000" pitchFamily="65" charset="-120"/>
              </a:rPr>
              <a:t>感恩</a:t>
            </a:r>
            <a:endParaRPr lang="zh-TW" altLang="en-US" sz="3600" dirty="0">
              <a:solidFill>
                <a:schemeClr val="accent1">
                  <a:lumMod val="75000"/>
                </a:schemeClr>
              </a:solidFill>
              <a:latin typeface="標楷體" panose="03000509000000000000" pitchFamily="65" charset="-120"/>
              <a:ea typeface="標楷體" panose="03000509000000000000" pitchFamily="65" charset="-120"/>
            </a:endParaRPr>
          </a:p>
        </p:txBody>
      </p:sp>
      <p:sp>
        <p:nvSpPr>
          <p:cNvPr id="5" name="矩形 4"/>
          <p:cNvSpPr/>
          <p:nvPr/>
        </p:nvSpPr>
        <p:spPr>
          <a:xfrm>
            <a:off x="2092181" y="646325"/>
            <a:ext cx="2031325" cy="646331"/>
          </a:xfrm>
          <a:prstGeom prst="rect">
            <a:avLst/>
          </a:prstGeom>
        </p:spPr>
        <p:txBody>
          <a:bodyPr wrap="none">
            <a:spAutoFit/>
          </a:bodyPr>
          <a:lstStyle/>
          <a:p>
            <a:r>
              <a:rPr lang="en-US" altLang="zh-TW" sz="3600" b="1" dirty="0">
                <a:solidFill>
                  <a:schemeClr val="tx1">
                    <a:lumMod val="95000"/>
                    <a:lumOff val="5000"/>
                  </a:schemeClr>
                </a:solidFill>
                <a:latin typeface="標楷體" panose="03000509000000000000" pitchFamily="65" charset="-120"/>
                <a:ea typeface="標楷體" panose="03000509000000000000" pitchFamily="65" charset="-120"/>
              </a:rPr>
              <a:t>【</a:t>
            </a:r>
            <a:r>
              <a:rPr lang="zh-TW" altLang="en-US" sz="3600" b="1" dirty="0">
                <a:solidFill>
                  <a:schemeClr val="tx1">
                    <a:lumMod val="95000"/>
                    <a:lumOff val="5000"/>
                  </a:schemeClr>
                </a:solidFill>
                <a:latin typeface="標楷體" panose="03000509000000000000" pitchFamily="65" charset="-120"/>
                <a:ea typeface="標楷體" panose="03000509000000000000" pitchFamily="65" charset="-120"/>
              </a:rPr>
              <a:t>傳承</a:t>
            </a:r>
            <a:r>
              <a:rPr lang="en-US" altLang="zh-TW" sz="3600" b="1" dirty="0">
                <a:solidFill>
                  <a:schemeClr val="tx1">
                    <a:lumMod val="95000"/>
                    <a:lumOff val="5000"/>
                  </a:schemeClr>
                </a:solidFill>
                <a:latin typeface="標楷體" panose="03000509000000000000" pitchFamily="65" charset="-120"/>
                <a:ea typeface="標楷體" panose="03000509000000000000" pitchFamily="65" charset="-120"/>
              </a:rPr>
              <a:t>】</a:t>
            </a:r>
            <a:endParaRPr lang="zh-TW" altLang="en-US" sz="3600" dirty="0">
              <a:solidFill>
                <a:schemeClr val="tx1">
                  <a:lumMod val="95000"/>
                  <a:lumOff val="5000"/>
                </a:schemeClr>
              </a:solidFill>
            </a:endParaRPr>
          </a:p>
        </p:txBody>
      </p:sp>
    </p:spTree>
    <p:extLst>
      <p:ext uri="{BB962C8B-B14F-4D97-AF65-F5344CB8AC3E}">
        <p14:creationId xmlns:p14="http://schemas.microsoft.com/office/powerpoint/2010/main" val="1687633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b="1" dirty="0">
                <a:latin typeface="BiauKai"/>
                <a:ea typeface="BiauKai"/>
                <a:cs typeface="BiauKai"/>
              </a:rPr>
              <a:t>土城中央扶輪社</a:t>
            </a:r>
          </a:p>
        </p:txBody>
      </p:sp>
      <p:sp>
        <p:nvSpPr>
          <p:cNvPr id="3" name="內容版面配置區 2"/>
          <p:cNvSpPr>
            <a:spLocks noGrp="1"/>
          </p:cNvSpPr>
          <p:nvPr>
            <p:ph idx="1"/>
          </p:nvPr>
        </p:nvSpPr>
        <p:spPr>
          <a:xfrm>
            <a:off x="2313125" y="1382643"/>
            <a:ext cx="8915400" cy="5133008"/>
          </a:xfrm>
        </p:spPr>
        <p:txBody>
          <a:bodyPr>
            <a:normAutofit lnSpcReduction="10000"/>
          </a:bodyPr>
          <a:lstStyle/>
          <a:p>
            <a:pPr>
              <a:lnSpc>
                <a:spcPct val="150000"/>
              </a:lnSpc>
            </a:pPr>
            <a:r>
              <a:rPr kumimoji="1" lang="zh-TW" altLang="en-US" sz="2400" dirty="0">
                <a:solidFill>
                  <a:srgbClr val="000090"/>
                </a:solidFill>
                <a:latin typeface="BiauKai"/>
                <a:ea typeface="BiauKai"/>
                <a:cs typeface="BiauKai"/>
              </a:rPr>
              <a:t>成立過程：</a:t>
            </a:r>
            <a:r>
              <a:rPr kumimoji="1" lang="en-US" altLang="zh-TW" sz="2400" dirty="0">
                <a:solidFill>
                  <a:srgbClr val="000090"/>
                </a:solidFill>
                <a:latin typeface="BiauKai"/>
                <a:ea typeface="BiauKai"/>
                <a:cs typeface="BiauKai"/>
              </a:rPr>
              <a:t>1997</a:t>
            </a:r>
            <a:r>
              <a:rPr kumimoji="1" lang="zh-TW" altLang="en-US" sz="2400" dirty="0">
                <a:solidFill>
                  <a:srgbClr val="000090"/>
                </a:solidFill>
                <a:latin typeface="BiauKai"/>
                <a:ea typeface="BiauKai"/>
                <a:cs typeface="BiauKai"/>
              </a:rPr>
              <a:t>年</a:t>
            </a:r>
            <a:r>
              <a:rPr kumimoji="1" lang="en-US" altLang="zh-TW" sz="2400" dirty="0">
                <a:solidFill>
                  <a:srgbClr val="000090"/>
                </a:solidFill>
                <a:latin typeface="BiauKai"/>
                <a:ea typeface="BiauKai"/>
                <a:cs typeface="BiauKai"/>
              </a:rPr>
              <a:t>1</a:t>
            </a:r>
            <a:r>
              <a:rPr kumimoji="1" lang="zh-TW" altLang="en-US" sz="2400" dirty="0">
                <a:solidFill>
                  <a:srgbClr val="000090"/>
                </a:solidFill>
                <a:latin typeface="BiauKai"/>
                <a:ea typeface="BiauKai"/>
                <a:cs typeface="BiauKai"/>
              </a:rPr>
              <a:t>月</a:t>
            </a:r>
            <a:r>
              <a:rPr kumimoji="1" lang="en-US" altLang="zh-TW" sz="2400" dirty="0">
                <a:solidFill>
                  <a:srgbClr val="000090"/>
                </a:solidFill>
                <a:latin typeface="BiauKai"/>
                <a:ea typeface="BiauKai"/>
                <a:cs typeface="BiauKai"/>
              </a:rPr>
              <a:t>29</a:t>
            </a:r>
            <a:r>
              <a:rPr kumimoji="1" lang="zh-TW" altLang="en-US" sz="2400" dirty="0">
                <a:solidFill>
                  <a:srgbClr val="000090"/>
                </a:solidFill>
                <a:latin typeface="BiauKai"/>
                <a:ea typeface="BiauKai"/>
                <a:cs typeface="BiauKai"/>
              </a:rPr>
              <a:t>日臨時社成立</a:t>
            </a:r>
            <a:endParaRPr kumimoji="1" lang="en-US" altLang="zh-TW" sz="2400" dirty="0">
              <a:solidFill>
                <a:srgbClr val="000090"/>
              </a:solidFill>
              <a:latin typeface="BiauKai"/>
              <a:ea typeface="BiauKai"/>
              <a:cs typeface="BiauKai"/>
            </a:endParaRPr>
          </a:p>
          <a:p>
            <a:pPr marL="914400" lvl="2" indent="0">
              <a:lnSpc>
                <a:spcPct val="150000"/>
              </a:lnSpc>
              <a:buNone/>
            </a:pPr>
            <a:r>
              <a:rPr kumimoji="1" lang="en-US" altLang="zh-TW" sz="2400" dirty="0">
                <a:solidFill>
                  <a:srgbClr val="000090"/>
                </a:solidFill>
                <a:latin typeface="BiauKai"/>
                <a:ea typeface="BiauKai"/>
                <a:cs typeface="BiauKai"/>
              </a:rPr>
              <a:t>				2</a:t>
            </a:r>
            <a:r>
              <a:rPr kumimoji="1" lang="zh-TW" altLang="en-US" sz="2400" dirty="0">
                <a:solidFill>
                  <a:srgbClr val="000090"/>
                </a:solidFill>
                <a:latin typeface="BiauKai"/>
                <a:ea typeface="BiauKai"/>
                <a:cs typeface="BiauKai"/>
              </a:rPr>
              <a:t>月</a:t>
            </a:r>
            <a:r>
              <a:rPr kumimoji="1" lang="en-US" altLang="zh-TW" sz="2400" dirty="0">
                <a:solidFill>
                  <a:srgbClr val="000090"/>
                </a:solidFill>
                <a:latin typeface="BiauKai"/>
                <a:ea typeface="BiauKai"/>
                <a:cs typeface="BiauKai"/>
              </a:rPr>
              <a:t>26</a:t>
            </a:r>
            <a:r>
              <a:rPr kumimoji="1" lang="zh-TW" altLang="en-US" sz="2400" dirty="0">
                <a:solidFill>
                  <a:srgbClr val="000090"/>
                </a:solidFill>
                <a:latin typeface="BiauKai"/>
                <a:ea typeface="BiauKai"/>
                <a:cs typeface="BiauKai"/>
              </a:rPr>
              <a:t>日ＲＩ批示</a:t>
            </a:r>
            <a:endParaRPr kumimoji="1" lang="en-US" altLang="zh-TW" sz="2400" dirty="0">
              <a:solidFill>
                <a:srgbClr val="000090"/>
              </a:solidFill>
              <a:latin typeface="BiauKai"/>
              <a:ea typeface="BiauKai"/>
              <a:cs typeface="BiauKai"/>
            </a:endParaRPr>
          </a:p>
          <a:p>
            <a:pPr marL="914400" lvl="2" indent="0">
              <a:lnSpc>
                <a:spcPct val="150000"/>
              </a:lnSpc>
              <a:buNone/>
            </a:pPr>
            <a:r>
              <a:rPr kumimoji="1" lang="en-US" altLang="zh-TW" sz="2400" dirty="0">
                <a:solidFill>
                  <a:srgbClr val="000090"/>
                </a:solidFill>
                <a:latin typeface="BiauKai"/>
                <a:ea typeface="BiauKai"/>
                <a:cs typeface="BiauKai"/>
              </a:rPr>
              <a:t>				3</a:t>
            </a:r>
            <a:r>
              <a:rPr kumimoji="1" lang="zh-TW" altLang="en-US" sz="2400" dirty="0">
                <a:solidFill>
                  <a:srgbClr val="000090"/>
                </a:solidFill>
                <a:latin typeface="BiauKai"/>
                <a:ea typeface="BiauKai"/>
                <a:cs typeface="BiauKai"/>
              </a:rPr>
              <a:t>月</a:t>
            </a:r>
            <a:r>
              <a:rPr kumimoji="1" lang="en-US" altLang="zh-TW" sz="2400" dirty="0">
                <a:solidFill>
                  <a:srgbClr val="000090"/>
                </a:solidFill>
                <a:latin typeface="BiauKai"/>
                <a:ea typeface="BiauKai"/>
                <a:cs typeface="BiauKai"/>
              </a:rPr>
              <a:t>10</a:t>
            </a:r>
            <a:r>
              <a:rPr kumimoji="1" lang="zh-TW" altLang="en-US" sz="2400" dirty="0">
                <a:solidFill>
                  <a:srgbClr val="000090"/>
                </a:solidFill>
                <a:latin typeface="BiauKai"/>
                <a:ea typeface="BiauKai"/>
                <a:cs typeface="BiauKai"/>
              </a:rPr>
              <a:t>日授證</a:t>
            </a:r>
            <a:endParaRPr kumimoji="1" lang="en-US" altLang="zh-TW" sz="2400" dirty="0">
              <a:solidFill>
                <a:srgbClr val="000090"/>
              </a:solidFill>
              <a:latin typeface="BiauKai"/>
              <a:ea typeface="BiauKai"/>
              <a:cs typeface="BiauKai"/>
            </a:endParaRPr>
          </a:p>
          <a:p>
            <a:pPr>
              <a:lnSpc>
                <a:spcPct val="150000"/>
              </a:lnSpc>
            </a:pPr>
            <a:r>
              <a:rPr kumimoji="1" lang="zh-TW" altLang="en-US" sz="2400" dirty="0">
                <a:solidFill>
                  <a:srgbClr val="000090"/>
                </a:solidFill>
                <a:latin typeface="BiauKai"/>
                <a:ea typeface="BiauKai"/>
                <a:cs typeface="BiauKai"/>
              </a:rPr>
              <a:t>創社社長：秦嘉鴻</a:t>
            </a:r>
            <a:r>
              <a:rPr kumimoji="1" lang="en-US" altLang="zh-TW" sz="2400" dirty="0">
                <a:solidFill>
                  <a:srgbClr val="000090"/>
                </a:solidFill>
                <a:latin typeface="BiauKai"/>
                <a:ea typeface="BiauKai"/>
                <a:cs typeface="BiauKai"/>
              </a:rPr>
              <a:t> </a:t>
            </a:r>
            <a:r>
              <a:rPr kumimoji="1" lang="zh-TW" altLang="en-US" sz="2400" dirty="0">
                <a:solidFill>
                  <a:srgbClr val="000090"/>
                </a:solidFill>
                <a:latin typeface="BiauKai"/>
                <a:ea typeface="BiauKai"/>
                <a:cs typeface="BiauKai"/>
              </a:rPr>
              <a:t>ＣＰ</a:t>
            </a:r>
            <a:r>
              <a:rPr kumimoji="1" lang="en-US" altLang="zh-TW" sz="2400" dirty="0">
                <a:solidFill>
                  <a:srgbClr val="000090"/>
                </a:solidFill>
                <a:latin typeface="BiauKai"/>
                <a:ea typeface="BiauKai"/>
                <a:cs typeface="BiauKai"/>
              </a:rPr>
              <a:t> </a:t>
            </a:r>
            <a:r>
              <a:rPr kumimoji="1" lang="zh-TW" altLang="en-US" sz="2400" dirty="0">
                <a:solidFill>
                  <a:srgbClr val="000090"/>
                </a:solidFill>
                <a:latin typeface="BiauKai"/>
                <a:ea typeface="BiauKai"/>
                <a:cs typeface="BiauKai"/>
              </a:rPr>
              <a:t>Ｙ</a:t>
            </a:r>
            <a:r>
              <a:rPr kumimoji="1" lang="en-US" altLang="zh-TW" sz="2400" dirty="0" err="1">
                <a:solidFill>
                  <a:srgbClr val="000090"/>
                </a:solidFill>
                <a:latin typeface="BiauKai"/>
                <a:ea typeface="BiauKai"/>
                <a:cs typeface="BiauKai"/>
              </a:rPr>
              <a:t>ico</a:t>
            </a:r>
            <a:endParaRPr kumimoji="1" lang="en-US" altLang="zh-TW" sz="2400" dirty="0">
              <a:solidFill>
                <a:srgbClr val="000090"/>
              </a:solidFill>
              <a:latin typeface="BiauKai"/>
              <a:ea typeface="BiauKai"/>
              <a:cs typeface="BiauKai"/>
            </a:endParaRPr>
          </a:p>
          <a:p>
            <a:pPr>
              <a:lnSpc>
                <a:spcPct val="150000"/>
              </a:lnSpc>
            </a:pPr>
            <a:r>
              <a:rPr kumimoji="1" lang="zh-TW" altLang="en-US" sz="2400" dirty="0">
                <a:solidFill>
                  <a:srgbClr val="FF0000"/>
                </a:solidFill>
                <a:latin typeface="BiauKai"/>
                <a:ea typeface="BiauKai"/>
                <a:cs typeface="BiauKai"/>
              </a:rPr>
              <a:t>總監特別代表：廖聰義</a:t>
            </a:r>
            <a:r>
              <a:rPr kumimoji="1" lang="en-US" altLang="zh-TW" sz="2400" dirty="0">
                <a:solidFill>
                  <a:srgbClr val="FF0000"/>
                </a:solidFill>
                <a:latin typeface="BiauKai"/>
                <a:ea typeface="BiauKai"/>
                <a:cs typeface="BiauKai"/>
              </a:rPr>
              <a:t> </a:t>
            </a:r>
            <a:r>
              <a:rPr kumimoji="1" lang="zh-TW" altLang="en-US" sz="2400" dirty="0">
                <a:solidFill>
                  <a:srgbClr val="FF0000"/>
                </a:solidFill>
                <a:latin typeface="BiauKai"/>
                <a:ea typeface="BiauKai"/>
                <a:cs typeface="BiauKai"/>
              </a:rPr>
              <a:t>Ｂ</a:t>
            </a:r>
            <a:r>
              <a:rPr kumimoji="1" lang="en-US" altLang="zh-TW" sz="2400" dirty="0" err="1">
                <a:solidFill>
                  <a:srgbClr val="FF0000"/>
                </a:solidFill>
                <a:latin typeface="BiauKai"/>
                <a:ea typeface="BiauKai"/>
                <a:cs typeface="BiauKai"/>
              </a:rPr>
              <a:t>ook</a:t>
            </a:r>
            <a:r>
              <a:rPr kumimoji="1" lang="en-US" altLang="zh-TW" sz="2400" dirty="0">
                <a:solidFill>
                  <a:srgbClr val="FF0000"/>
                </a:solidFill>
                <a:latin typeface="BiauKai"/>
                <a:ea typeface="BiauKai"/>
                <a:cs typeface="BiauKai"/>
              </a:rPr>
              <a:t> </a:t>
            </a:r>
            <a:r>
              <a:rPr kumimoji="1" lang="zh-TW" altLang="en-US" sz="2400" dirty="0">
                <a:solidFill>
                  <a:srgbClr val="FF0000"/>
                </a:solidFill>
                <a:latin typeface="BiauKai"/>
                <a:ea typeface="BiauKai"/>
                <a:cs typeface="BiauKai"/>
              </a:rPr>
              <a:t>ＰＰ</a:t>
            </a:r>
            <a:endParaRPr kumimoji="1" lang="en-US" altLang="zh-TW" sz="2400" dirty="0">
              <a:solidFill>
                <a:srgbClr val="FF0000"/>
              </a:solidFill>
              <a:latin typeface="BiauKai"/>
              <a:ea typeface="BiauKai"/>
              <a:cs typeface="BiauKai"/>
            </a:endParaRPr>
          </a:p>
          <a:p>
            <a:pPr>
              <a:lnSpc>
                <a:spcPct val="150000"/>
              </a:lnSpc>
            </a:pPr>
            <a:r>
              <a:rPr kumimoji="1" lang="zh-TW" altLang="en-US" sz="2400" dirty="0">
                <a:solidFill>
                  <a:srgbClr val="FF0000"/>
                </a:solidFill>
                <a:latin typeface="BiauKai"/>
                <a:ea typeface="BiauKai"/>
                <a:cs typeface="BiauKai"/>
              </a:rPr>
              <a:t>輔導主要代表：陳瑞成</a:t>
            </a:r>
            <a:r>
              <a:rPr kumimoji="1" lang="en-US" altLang="zh-TW" sz="2400" dirty="0">
                <a:solidFill>
                  <a:srgbClr val="FF0000"/>
                </a:solidFill>
                <a:latin typeface="BiauKai"/>
                <a:ea typeface="BiauKai"/>
                <a:cs typeface="BiauKai"/>
              </a:rPr>
              <a:t> </a:t>
            </a:r>
            <a:r>
              <a:rPr kumimoji="1" lang="zh-TW" altLang="en-US" sz="2400" dirty="0">
                <a:solidFill>
                  <a:srgbClr val="FF0000"/>
                </a:solidFill>
                <a:latin typeface="BiauKai"/>
                <a:ea typeface="BiauKai"/>
                <a:cs typeface="BiauKai"/>
              </a:rPr>
              <a:t>Ｔ</a:t>
            </a:r>
            <a:r>
              <a:rPr kumimoji="1" lang="en-US" altLang="zh-TW" sz="2400" dirty="0">
                <a:solidFill>
                  <a:srgbClr val="FF0000"/>
                </a:solidFill>
                <a:latin typeface="BiauKai"/>
                <a:ea typeface="BiauKai"/>
                <a:cs typeface="BiauKai"/>
              </a:rPr>
              <a:t>op </a:t>
            </a:r>
            <a:r>
              <a:rPr kumimoji="1" lang="zh-TW" altLang="en-US" sz="2400" dirty="0">
                <a:solidFill>
                  <a:srgbClr val="FF0000"/>
                </a:solidFill>
                <a:latin typeface="BiauKai"/>
                <a:ea typeface="BiauKai"/>
                <a:cs typeface="BiauKai"/>
              </a:rPr>
              <a:t>ＰＰ</a:t>
            </a:r>
            <a:endParaRPr kumimoji="1" lang="en-US" altLang="zh-TW" sz="2400" dirty="0">
              <a:solidFill>
                <a:srgbClr val="FF0000"/>
              </a:solidFill>
              <a:latin typeface="BiauKai"/>
              <a:ea typeface="BiauKai"/>
              <a:cs typeface="BiauKai"/>
            </a:endParaRPr>
          </a:p>
          <a:p>
            <a:pPr>
              <a:lnSpc>
                <a:spcPct val="150000"/>
              </a:lnSpc>
            </a:pPr>
            <a:r>
              <a:rPr kumimoji="1" lang="zh-TW" altLang="en-US" sz="2400" dirty="0">
                <a:solidFill>
                  <a:schemeClr val="tx1">
                    <a:lumMod val="85000"/>
                    <a:lumOff val="15000"/>
                  </a:schemeClr>
                </a:solidFill>
                <a:latin typeface="BiauKai"/>
                <a:ea typeface="BiauKai"/>
                <a:cs typeface="BiauKai"/>
              </a:rPr>
              <a:t>輔導社：土城扶輪社</a:t>
            </a:r>
            <a:endParaRPr kumimoji="1" lang="en-US" altLang="zh-TW" sz="2400" dirty="0">
              <a:solidFill>
                <a:schemeClr val="tx1">
                  <a:lumMod val="85000"/>
                  <a:lumOff val="15000"/>
                </a:schemeClr>
              </a:solidFill>
              <a:latin typeface="BiauKai"/>
              <a:ea typeface="BiauKai"/>
              <a:cs typeface="BiauKai"/>
            </a:endParaRPr>
          </a:p>
          <a:p>
            <a:pPr>
              <a:lnSpc>
                <a:spcPct val="150000"/>
              </a:lnSpc>
            </a:pPr>
            <a:r>
              <a:rPr kumimoji="1" lang="zh-TW" altLang="en-US" sz="2400" dirty="0">
                <a:solidFill>
                  <a:srgbClr val="006600"/>
                </a:solidFill>
                <a:latin typeface="BiauKai"/>
                <a:ea typeface="BiauKai"/>
                <a:cs typeface="BiauKai"/>
              </a:rPr>
              <a:t>組織：以工業區廠商為主題成立</a:t>
            </a:r>
            <a:endParaRPr kumimoji="1" lang="en-US" altLang="zh-TW" sz="2400" dirty="0">
              <a:solidFill>
                <a:srgbClr val="006600"/>
              </a:solidFill>
              <a:latin typeface="BiauKai"/>
              <a:ea typeface="BiauKai"/>
              <a:cs typeface="BiauKai"/>
            </a:endParaRPr>
          </a:p>
          <a:p>
            <a:pPr>
              <a:lnSpc>
                <a:spcPct val="150000"/>
              </a:lnSpc>
            </a:pPr>
            <a:endParaRPr kumimoji="1" lang="zh-TW" altLang="en-US" dirty="0"/>
          </a:p>
        </p:txBody>
      </p:sp>
      <p:sp>
        <p:nvSpPr>
          <p:cNvPr id="5" name="矩形 4"/>
          <p:cNvSpPr/>
          <p:nvPr/>
        </p:nvSpPr>
        <p:spPr>
          <a:xfrm>
            <a:off x="8371950" y="3398313"/>
            <a:ext cx="1415772" cy="1723549"/>
          </a:xfrm>
          <a:prstGeom prst="rect">
            <a:avLst/>
          </a:prstGeom>
        </p:spPr>
        <p:txBody>
          <a:bodyPr wrap="none">
            <a:spAutoFit/>
          </a:bodyPr>
          <a:lstStyle/>
          <a:p>
            <a:pPr>
              <a:lnSpc>
                <a:spcPct val="150000"/>
              </a:lnSpc>
            </a:pPr>
            <a:r>
              <a:rPr lang="zh-TW" altLang="en-US" sz="2400" dirty="0">
                <a:solidFill>
                  <a:srgbClr val="FF0000"/>
                </a:solidFill>
                <a:latin typeface="標楷體" panose="03000509000000000000" pitchFamily="65" charset="-120"/>
                <a:ea typeface="標楷體" panose="03000509000000000000" pitchFamily="65" charset="-120"/>
              </a:rPr>
              <a:t>「終身」</a:t>
            </a:r>
            <a:endParaRPr lang="en-US" altLang="zh-TW" sz="2400" dirty="0">
              <a:solidFill>
                <a:srgbClr val="FF0000"/>
              </a:solidFill>
              <a:latin typeface="標楷體" panose="03000509000000000000" pitchFamily="65" charset="-120"/>
              <a:ea typeface="標楷體" panose="03000509000000000000" pitchFamily="65" charset="-120"/>
            </a:endParaRPr>
          </a:p>
          <a:p>
            <a:pPr>
              <a:lnSpc>
                <a:spcPct val="150000"/>
              </a:lnSpc>
            </a:pPr>
            <a:r>
              <a:rPr lang="zh-TW" altLang="en-US" sz="2400" dirty="0">
                <a:solidFill>
                  <a:srgbClr val="FF0000"/>
                </a:solidFill>
                <a:latin typeface="標楷體" panose="03000509000000000000" pitchFamily="65" charset="-120"/>
                <a:ea typeface="標楷體" panose="03000509000000000000" pitchFamily="65" charset="-120"/>
              </a:rPr>
              <a:t>「責任」</a:t>
            </a:r>
            <a:endParaRPr lang="en-US" altLang="zh-TW" sz="2400" dirty="0">
              <a:solidFill>
                <a:srgbClr val="FF0000"/>
              </a:solidFill>
              <a:latin typeface="標楷體" panose="03000509000000000000" pitchFamily="65" charset="-120"/>
              <a:ea typeface="標楷體" panose="03000509000000000000" pitchFamily="65" charset="-120"/>
            </a:endParaRPr>
          </a:p>
          <a:p>
            <a:pPr>
              <a:lnSpc>
                <a:spcPct val="150000"/>
              </a:lnSpc>
            </a:pPr>
            <a:r>
              <a:rPr lang="zh-TW" altLang="en-US" sz="2400" dirty="0">
                <a:solidFill>
                  <a:srgbClr val="FF0000"/>
                </a:solidFill>
                <a:latin typeface="標楷體" panose="03000509000000000000" pitchFamily="65" charset="-120"/>
                <a:ea typeface="標楷體" panose="03000509000000000000" pitchFamily="65" charset="-120"/>
              </a:rPr>
              <a:t>「使命」</a:t>
            </a:r>
            <a:endParaRPr lang="zh-TW" altLang="zh-TW" sz="2400" dirty="0">
              <a:solidFill>
                <a:srgbClr val="FF0000"/>
              </a:solidFill>
              <a:latin typeface="標楷體" panose="03000509000000000000" pitchFamily="65" charset="-120"/>
              <a:ea typeface="標楷體" panose="03000509000000000000" pitchFamily="65" charset="-120"/>
            </a:endParaRPr>
          </a:p>
        </p:txBody>
      </p:sp>
      <p:sp>
        <p:nvSpPr>
          <p:cNvPr id="8" name="右大括弧 7"/>
          <p:cNvSpPr/>
          <p:nvPr/>
        </p:nvSpPr>
        <p:spPr>
          <a:xfrm>
            <a:off x="7520006" y="3636018"/>
            <a:ext cx="622517" cy="1270115"/>
          </a:xfrm>
          <a:prstGeom prst="rightBrace">
            <a:avLst/>
          </a:prstGeom>
          <a:ln w="57150" cmpd="sng">
            <a:solidFill>
              <a:schemeClr val="accent2"/>
            </a:solidFill>
          </a:ln>
        </p:spPr>
        <p:style>
          <a:lnRef idx="2">
            <a:schemeClr val="dk1"/>
          </a:lnRef>
          <a:fillRef idx="0">
            <a:schemeClr val="dk1"/>
          </a:fillRef>
          <a:effectRef idx="1">
            <a:schemeClr val="dk1"/>
          </a:effectRef>
          <a:fontRef idx="minor">
            <a:schemeClr val="tx1"/>
          </a:fontRef>
        </p:style>
        <p:txBody>
          <a:bodyPr rtlCol="0" anchor="ctr"/>
          <a:lstStyle/>
          <a:p>
            <a:pPr algn="ctr"/>
            <a:endParaRPr kumimoji="1" lang="zh-TW" altLang="en-US"/>
          </a:p>
        </p:txBody>
      </p:sp>
    </p:spTree>
    <p:extLst>
      <p:ext uri="{BB962C8B-B14F-4D97-AF65-F5344CB8AC3E}">
        <p14:creationId xmlns:p14="http://schemas.microsoft.com/office/powerpoint/2010/main" val="2696220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09154" y="534724"/>
            <a:ext cx="8911687" cy="1280890"/>
          </a:xfrm>
        </p:spPr>
        <p:txBody>
          <a:bodyPr/>
          <a:lstStyle/>
          <a:p>
            <a:r>
              <a:rPr lang="zh-TW" altLang="zh-TW" b="1" dirty="0">
                <a:latin typeface="標楷體" panose="03000509000000000000" pitchFamily="65" charset="-120"/>
                <a:ea typeface="標楷體" panose="03000509000000000000" pitchFamily="65" charset="-120"/>
              </a:rPr>
              <a:t>扶輪精神：</a:t>
            </a:r>
            <a:r>
              <a:rPr lang="zh-TW" altLang="en-US" b="1" dirty="0">
                <a:latin typeface="標楷體" panose="03000509000000000000" pitchFamily="65" charset="-120"/>
                <a:ea typeface="標楷體" panose="03000509000000000000" pitchFamily="65" charset="-120"/>
              </a:rPr>
              <a:t>前總監</a:t>
            </a:r>
            <a:r>
              <a:rPr lang="en-US" altLang="zh-TW" b="1" dirty="0">
                <a:latin typeface="標楷體" panose="03000509000000000000" pitchFamily="65" charset="-120"/>
                <a:ea typeface="標楷體" panose="03000509000000000000" pitchFamily="65" charset="-120"/>
              </a:rPr>
              <a:t>(PDG)</a:t>
            </a:r>
            <a:r>
              <a:rPr lang="zh-TW" altLang="en-US" b="1" dirty="0">
                <a:latin typeface="標楷體" panose="03000509000000000000" pitchFamily="65" charset="-120"/>
                <a:ea typeface="標楷體" panose="03000509000000000000" pitchFamily="65" charset="-120"/>
              </a:rPr>
              <a:t> </a:t>
            </a:r>
            <a:r>
              <a:rPr lang="zh-TW" altLang="zh-TW" b="1" dirty="0">
                <a:latin typeface="標楷體" panose="03000509000000000000" pitchFamily="65" charset="-120"/>
                <a:ea typeface="標楷體" panose="03000509000000000000" pitchFamily="65" charset="-120"/>
              </a:rPr>
              <a:t>李超然</a:t>
            </a:r>
            <a:r>
              <a:rPr lang="zh-TW" altLang="en-US" b="1" dirty="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CHAO</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012371" y="2318343"/>
            <a:ext cx="11059886" cy="5312228"/>
          </a:xfrm>
        </p:spPr>
        <p:txBody>
          <a:bodyPr>
            <a:noAutofit/>
          </a:bodyPr>
          <a:lstStyle/>
          <a:p>
            <a:pPr lvl="0"/>
            <a:r>
              <a:rPr lang="en-US" altLang="zh-TW" sz="2000" dirty="0">
                <a:latin typeface="標楷體" panose="03000509000000000000" pitchFamily="65" charset="-120"/>
                <a:ea typeface="標楷體" panose="03000509000000000000" pitchFamily="65" charset="-120"/>
              </a:rPr>
              <a:t>1910</a:t>
            </a:r>
            <a:r>
              <a:rPr lang="zh-TW" altLang="zh-TW"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1</a:t>
            </a:r>
            <a:r>
              <a:rPr lang="zh-TW" altLang="zh-TW"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15</a:t>
            </a:r>
            <a:r>
              <a:rPr lang="zh-TW" altLang="zh-TW" sz="2000" dirty="0">
                <a:latin typeface="標楷體" panose="03000509000000000000" pitchFamily="65" charset="-120"/>
                <a:ea typeface="標楷體" panose="03000509000000000000" pitchFamily="65" charset="-120"/>
              </a:rPr>
              <a:t>日生於台北大稻埕，</a:t>
            </a:r>
            <a:r>
              <a:rPr lang="en-US" altLang="zh-TW" sz="2000" dirty="0">
                <a:latin typeface="標楷體" panose="03000509000000000000" pitchFamily="65" charset="-120"/>
                <a:ea typeface="標楷體" panose="03000509000000000000" pitchFamily="65" charset="-120"/>
              </a:rPr>
              <a:t>1992</a:t>
            </a:r>
            <a:r>
              <a:rPr lang="zh-TW" altLang="zh-TW"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10</a:t>
            </a:r>
            <a:r>
              <a:rPr lang="zh-TW" altLang="zh-TW"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10</a:t>
            </a:r>
            <a:r>
              <a:rPr lang="zh-TW" altLang="zh-TW" sz="2000" dirty="0">
                <a:latin typeface="標楷體" panose="03000509000000000000" pitchFamily="65" charset="-120"/>
                <a:ea typeface="標楷體" panose="03000509000000000000" pitchFamily="65" charset="-120"/>
              </a:rPr>
              <a:t>日去世，享年</a:t>
            </a:r>
            <a:r>
              <a:rPr lang="en-US" altLang="zh-TW" sz="2000" dirty="0">
                <a:latin typeface="標楷體" panose="03000509000000000000" pitchFamily="65" charset="-120"/>
                <a:ea typeface="標楷體" panose="03000509000000000000" pitchFamily="65" charset="-120"/>
              </a:rPr>
              <a:t>83</a:t>
            </a:r>
            <a:r>
              <a:rPr lang="zh-TW" altLang="zh-TW" sz="2000" dirty="0">
                <a:latin typeface="標楷體" panose="03000509000000000000" pitchFamily="65" charset="-120"/>
                <a:ea typeface="標楷體" panose="03000509000000000000" pitchFamily="65" charset="-120"/>
              </a:rPr>
              <a:t>歲。</a:t>
            </a:r>
          </a:p>
          <a:p>
            <a:pPr lvl="0"/>
            <a:r>
              <a:rPr lang="zh-TW" altLang="zh-TW" sz="2000" dirty="0">
                <a:latin typeface="標楷體" panose="03000509000000000000" pitchFamily="65" charset="-120"/>
                <a:ea typeface="標楷體" panose="03000509000000000000" pitchFamily="65" charset="-120"/>
              </a:rPr>
              <a:t>與扶輪社的緣分：</a:t>
            </a:r>
          </a:p>
          <a:p>
            <a:pPr marL="0" lvl="0" indent="0">
              <a:buNone/>
            </a:pPr>
            <a:r>
              <a:rPr lang="en-US" altLang="zh-TW" sz="2000" dirty="0">
                <a:latin typeface="標楷體" panose="03000509000000000000" pitchFamily="65" charset="-120"/>
                <a:ea typeface="標楷體" panose="03000509000000000000" pitchFamily="65" charset="-120"/>
              </a:rPr>
              <a:t>	1954</a:t>
            </a:r>
            <a:r>
              <a:rPr lang="zh-TW" altLang="zh-TW" sz="2000" dirty="0">
                <a:latin typeface="標楷體" panose="03000509000000000000" pitchFamily="65" charset="-120"/>
                <a:ea typeface="標楷體" panose="03000509000000000000" pitchFamily="65" charset="-120"/>
              </a:rPr>
              <a:t>年</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創立台北西區扶輪社，並任第三屆社長。</a:t>
            </a:r>
            <a:endParaRPr lang="en-US" altLang="zh-TW" sz="2000" dirty="0">
              <a:latin typeface="標楷體" panose="03000509000000000000" pitchFamily="65" charset="-120"/>
              <a:ea typeface="標楷體" panose="03000509000000000000" pitchFamily="65" charset="-120"/>
            </a:endParaRPr>
          </a:p>
          <a:p>
            <a:pPr marL="0" lvl="0" indent="0">
              <a:buNone/>
            </a:pPr>
            <a:r>
              <a:rPr lang="en-US" altLang="zh-TW" sz="2000" dirty="0">
                <a:latin typeface="標楷體" panose="03000509000000000000" pitchFamily="65" charset="-120"/>
                <a:ea typeface="標楷體" panose="03000509000000000000" pitchFamily="65" charset="-120"/>
              </a:rPr>
              <a:t>	1982</a:t>
            </a:r>
            <a:r>
              <a:rPr lang="zh-TW" altLang="zh-TW" sz="2000" dirty="0">
                <a:latin typeface="標楷體" panose="03000509000000000000" pitchFamily="65" charset="-120"/>
                <a:ea typeface="標楷體" panose="03000509000000000000" pitchFamily="65" charset="-120"/>
              </a:rPr>
              <a:t>年</a:t>
            </a:r>
            <a:r>
              <a:rPr lang="zh-TW" altLang="en-US" sz="2000" dirty="0">
                <a:latin typeface="標楷體" panose="03000509000000000000" pitchFamily="65" charset="-120"/>
                <a:ea typeface="標楷體" panose="03000509000000000000" pitchFamily="65" charset="-120"/>
              </a:rPr>
              <a:t>至</a:t>
            </a:r>
            <a:r>
              <a:rPr lang="en-US" altLang="zh-TW" sz="2000" dirty="0">
                <a:latin typeface="標楷體" panose="03000509000000000000" pitchFamily="65" charset="-120"/>
                <a:ea typeface="標楷體" panose="03000509000000000000" pitchFamily="65" charset="-120"/>
              </a:rPr>
              <a:t>1983</a:t>
            </a:r>
            <a:r>
              <a:rPr lang="zh-TW" altLang="en-US" sz="2000" dirty="0">
                <a:latin typeface="標楷體" panose="03000509000000000000" pitchFamily="65" charset="-120"/>
                <a:ea typeface="標楷體" panose="03000509000000000000" pitchFamily="65" charset="-120"/>
              </a:rPr>
              <a:t>年，</a:t>
            </a:r>
            <a:r>
              <a:rPr lang="zh-TW" altLang="zh-TW" sz="2000" dirty="0">
                <a:latin typeface="標楷體" panose="03000509000000000000" pitchFamily="65" charset="-120"/>
                <a:ea typeface="標楷體" panose="03000509000000000000" pitchFamily="65" charset="-120"/>
              </a:rPr>
              <a:t>榮任國際扶輪社第三四五地區總監。</a:t>
            </a:r>
          </a:p>
          <a:p>
            <a:pPr marL="0" lvl="0" indent="0">
              <a:buNone/>
            </a:pPr>
            <a:r>
              <a:rPr lang="en-US" altLang="zh-TW" sz="2000" dirty="0">
                <a:latin typeface="標楷體" panose="03000509000000000000" pitchFamily="65" charset="-120"/>
                <a:ea typeface="標楷體" panose="03000509000000000000" pitchFamily="65" charset="-120"/>
              </a:rPr>
              <a:t>	1987</a:t>
            </a:r>
            <a:r>
              <a:rPr lang="zh-TW" altLang="zh-TW" sz="2000" dirty="0">
                <a:latin typeface="標楷體" panose="03000509000000000000" pitchFamily="65" charset="-120"/>
                <a:ea typeface="標楷體" panose="03000509000000000000" pitchFamily="65" charset="-120"/>
              </a:rPr>
              <a:t>年至</a:t>
            </a:r>
            <a:r>
              <a:rPr lang="en-US" altLang="zh-TW" sz="2000" dirty="0">
                <a:latin typeface="標楷體" panose="03000509000000000000" pitchFamily="65" charset="-120"/>
                <a:ea typeface="標楷體" panose="03000509000000000000" pitchFamily="65" charset="-120"/>
              </a:rPr>
              <a:t>1991</a:t>
            </a:r>
            <a:r>
              <a:rPr lang="zh-TW" altLang="zh-TW" sz="2000" dirty="0">
                <a:latin typeface="標楷體" panose="03000509000000000000" pitchFamily="65" charset="-120"/>
                <a:ea typeface="標楷體" panose="03000509000000000000" pitchFamily="65" charset="-120"/>
              </a:rPr>
              <a:t>年</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擔任國際扶輪社全球小兒麻痺等疾病免疫接種運動臺灣募款委員會身分。</a:t>
            </a:r>
          </a:p>
          <a:p>
            <a:r>
              <a:rPr lang="zh-TW" altLang="zh-TW" sz="2000" dirty="0">
                <a:solidFill>
                  <a:srgbClr val="002060"/>
                </a:solidFill>
                <a:latin typeface="標楷體" panose="03000509000000000000" pitchFamily="65" charset="-120"/>
                <a:ea typeface="標楷體" panose="03000509000000000000" pitchFamily="65" charset="-120"/>
              </a:rPr>
              <a:t>一生推扶輪精神的重建</a:t>
            </a:r>
            <a:endParaRPr lang="en-US" altLang="zh-TW" sz="2000" dirty="0">
              <a:solidFill>
                <a:srgbClr val="002060"/>
              </a:solidFill>
              <a:latin typeface="標楷體" panose="03000509000000000000" pitchFamily="65" charset="-120"/>
              <a:ea typeface="標楷體" panose="03000509000000000000" pitchFamily="65" charset="-120"/>
            </a:endParaRPr>
          </a:p>
          <a:p>
            <a:r>
              <a:rPr lang="zh-TW" altLang="zh-TW" sz="2000" b="1" dirty="0">
                <a:solidFill>
                  <a:srgbClr val="FF0000"/>
                </a:solidFill>
                <a:latin typeface="標楷體" panose="03000509000000000000" pitchFamily="65" charset="-120"/>
                <a:ea typeface="標楷體" panose="03000509000000000000" pitchFamily="65" charset="-120"/>
              </a:rPr>
              <a:t>「扶輪精神」的重建：</a:t>
            </a:r>
          </a:p>
          <a:p>
            <a:pPr marL="0" lvl="0" indent="0">
              <a:buNone/>
            </a:pPr>
            <a:r>
              <a:rPr lang="en-US" altLang="zh-TW" sz="2000" b="1" dirty="0">
                <a:solidFill>
                  <a:srgbClr val="FF0000"/>
                </a:solidFill>
                <a:latin typeface="標楷體" panose="03000509000000000000" pitchFamily="65" charset="-120"/>
                <a:ea typeface="標楷體" panose="03000509000000000000" pitchFamily="65" charset="-120"/>
              </a:rPr>
              <a:t>	</a:t>
            </a:r>
            <a:r>
              <a:rPr lang="zh-TW" altLang="zh-TW" sz="2000" b="1" dirty="0">
                <a:solidFill>
                  <a:srgbClr val="FF0000"/>
                </a:solidFill>
                <a:latin typeface="標楷體" panose="03000509000000000000" pitchFamily="65" charset="-120"/>
                <a:ea typeface="標楷體" panose="03000509000000000000" pitchFamily="65" charset="-120"/>
              </a:rPr>
              <a:t>懂得「感恩」與「珍惜」。</a:t>
            </a:r>
          </a:p>
          <a:p>
            <a:pPr marL="0" lvl="0" indent="0">
              <a:buNone/>
            </a:pPr>
            <a:r>
              <a:rPr lang="en-US" altLang="zh-TW" sz="2000" b="1" dirty="0">
                <a:solidFill>
                  <a:srgbClr val="FF0000"/>
                </a:solidFill>
                <a:latin typeface="標楷體" panose="03000509000000000000" pitchFamily="65" charset="-120"/>
                <a:ea typeface="標楷體" panose="03000509000000000000" pitchFamily="65" charset="-120"/>
              </a:rPr>
              <a:t>	</a:t>
            </a:r>
            <a:r>
              <a:rPr lang="zh-TW" altLang="zh-TW" sz="2000" b="1" dirty="0">
                <a:solidFill>
                  <a:srgbClr val="FF0000"/>
                </a:solidFill>
                <a:latin typeface="標楷體" panose="03000509000000000000" pitchFamily="65" charset="-120"/>
                <a:ea typeface="標楷體" panose="03000509000000000000" pitchFamily="65" charset="-120"/>
              </a:rPr>
              <a:t>「付出」是一種不求回報的美德。</a:t>
            </a:r>
          </a:p>
          <a:p>
            <a:endParaRPr lang="zh-TW" altLang="en-US" sz="2000" dirty="0"/>
          </a:p>
        </p:txBody>
      </p:sp>
      <p:sp>
        <p:nvSpPr>
          <p:cNvPr id="4" name="矩形 3"/>
          <p:cNvSpPr/>
          <p:nvPr/>
        </p:nvSpPr>
        <p:spPr>
          <a:xfrm>
            <a:off x="1012371" y="1615559"/>
            <a:ext cx="9318172" cy="400110"/>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pPr marL="342900" indent="-342900">
              <a:buFont typeface="Wingdings" panose="05000000000000000000" pitchFamily="2" charset="2"/>
              <a:buChar char="u"/>
            </a:pPr>
            <a:r>
              <a:rPr lang="zh-TW" altLang="en-US" sz="2000" dirty="0">
                <a:solidFill>
                  <a:srgbClr val="362800"/>
                </a:solidFill>
                <a:latin typeface="標楷體" panose="03000509000000000000" pitchFamily="65" charset="-120"/>
                <a:ea typeface="標楷體" panose="03000509000000000000" pitchFamily="65" charset="-120"/>
              </a:rPr>
              <a:t>李超然地區總監指派板橋扶輪社洪學梁前總監為特別代表負責促成土城扶輪社。</a:t>
            </a:r>
          </a:p>
        </p:txBody>
      </p:sp>
    </p:spTree>
    <p:extLst>
      <p:ext uri="{BB962C8B-B14F-4D97-AF65-F5344CB8AC3E}">
        <p14:creationId xmlns:p14="http://schemas.microsoft.com/office/powerpoint/2010/main" val="357830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5135602" y="1927677"/>
            <a:ext cx="1920797" cy="1086759"/>
          </a:xfrm>
        </p:spPr>
        <p:txBody>
          <a:bodyPr>
            <a:noAutofit/>
          </a:bodyPr>
          <a:lstStyle/>
          <a:p>
            <a:r>
              <a:rPr lang="zh-TW" altLang="en-US" sz="6000" b="1" dirty="0">
                <a:solidFill>
                  <a:srgbClr val="C00000"/>
                </a:solidFill>
                <a:latin typeface="標楷體" panose="03000509000000000000" pitchFamily="65" charset="-120"/>
                <a:ea typeface="標楷體" panose="03000509000000000000" pitchFamily="65" charset="-120"/>
              </a:rPr>
              <a:t>感恩</a:t>
            </a:r>
            <a:endParaRPr lang="zh-TW" altLang="en-US" sz="6000" dirty="0">
              <a:solidFill>
                <a:srgbClr val="C00000"/>
              </a:solidFill>
            </a:endParaRPr>
          </a:p>
        </p:txBody>
      </p:sp>
    </p:spTree>
    <p:extLst>
      <p:ext uri="{BB962C8B-B14F-4D97-AF65-F5344CB8AC3E}">
        <p14:creationId xmlns:p14="http://schemas.microsoft.com/office/powerpoint/2010/main" val="3483170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396982" y="613224"/>
            <a:ext cx="2360075" cy="646331"/>
          </a:xfrm>
          <a:prstGeom prst="rect">
            <a:avLst/>
          </a:prstGeom>
        </p:spPr>
        <p:txBody>
          <a:bodyPr wrap="square">
            <a:spAutoFit/>
          </a:bodyPr>
          <a:lstStyle/>
          <a:p>
            <a:r>
              <a:rPr lang="zh-TW" altLang="en-US" b="1" kern="1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臺灣檜木</a:t>
            </a:r>
            <a:endParaRPr lang="zh-TW" altLang="zh-TW" b="1"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6797888" y="1458606"/>
            <a:ext cx="4706724" cy="4904422"/>
          </a:xfrm>
        </p:spPr>
        <p:txBody>
          <a:bodyPr>
            <a:normAutofit/>
          </a:bodyPr>
          <a:lstStyle/>
          <a:p>
            <a:pPr>
              <a:lnSpc>
                <a:spcPct val="150000"/>
              </a:lnSpc>
            </a:pPr>
            <a:r>
              <a:rPr lang="zh-TW" altLang="en-US" sz="2400" kern="100" dirty="0">
                <a:solidFill>
                  <a:srgbClr val="362800"/>
                </a:solidFill>
                <a:latin typeface="標楷體" panose="03000509000000000000" pitchFamily="65" charset="-120"/>
                <a:ea typeface="標楷體" panose="03000509000000000000" pitchFamily="65" charset="-120"/>
                <a:cs typeface="Times New Roman" panose="02020603050405020304" pitchFamily="18" charset="0"/>
              </a:rPr>
              <a:t>檜木精神：屹立不搖</a:t>
            </a:r>
            <a:endParaRPr lang="en-US" altLang="zh-TW" sz="2400" kern="100" dirty="0">
              <a:solidFill>
                <a:srgbClr val="362800"/>
              </a:solidFill>
              <a:latin typeface="標楷體" panose="03000509000000000000" pitchFamily="65" charset="-120"/>
              <a:ea typeface="標楷體" panose="03000509000000000000" pitchFamily="65" charset="-120"/>
              <a:cs typeface="Times New Roman" panose="02020603050405020304" pitchFamily="18" charset="0"/>
            </a:endParaRPr>
          </a:p>
          <a:p>
            <a:pPr marL="0" indent="0">
              <a:lnSpc>
                <a:spcPct val="150000"/>
              </a:lnSpc>
              <a:buNone/>
            </a:pPr>
            <a:r>
              <a:rPr lang="en-US" altLang="zh-TW" sz="2400" dirty="0">
                <a:solidFill>
                  <a:srgbClr val="362800"/>
                </a:solidFill>
                <a:latin typeface="標楷體" panose="03000509000000000000" pitchFamily="65" charset="-120"/>
                <a:ea typeface="標楷體" panose="03000509000000000000" pitchFamily="65" charset="-120"/>
              </a:rPr>
              <a:t>	</a:t>
            </a:r>
            <a:r>
              <a:rPr lang="zh-TW" altLang="en-US" sz="2400" dirty="0">
                <a:solidFill>
                  <a:srgbClr val="362800"/>
                </a:solidFill>
                <a:latin typeface="標楷體" panose="03000509000000000000" pitchFamily="65" charset="-120"/>
                <a:ea typeface="標楷體" panose="03000509000000000000" pitchFamily="65" charset="-120"/>
              </a:rPr>
              <a:t>矗立、發奮、強壯、枝繁葉茂</a:t>
            </a:r>
            <a:endParaRPr lang="en-US" altLang="zh-TW" sz="2400" dirty="0">
              <a:solidFill>
                <a:srgbClr val="362800"/>
              </a:solidFill>
              <a:latin typeface="標楷體" panose="03000509000000000000" pitchFamily="65" charset="-120"/>
              <a:ea typeface="標楷體" panose="03000509000000000000" pitchFamily="65" charset="-120"/>
            </a:endParaRPr>
          </a:p>
          <a:p>
            <a:pPr>
              <a:lnSpc>
                <a:spcPct val="150000"/>
              </a:lnSpc>
            </a:pPr>
            <a:r>
              <a:rPr lang="zh-TW" altLang="en-US" sz="2400" dirty="0">
                <a:solidFill>
                  <a:srgbClr val="000090"/>
                </a:solidFill>
                <a:latin typeface="標楷體" panose="03000509000000000000" pitchFamily="65" charset="-120"/>
                <a:ea typeface="標楷體" panose="03000509000000000000" pitchFamily="65" charset="-120"/>
              </a:rPr>
              <a:t>事業精神：</a:t>
            </a:r>
            <a:endParaRPr lang="en-US" altLang="zh-TW" sz="2400" dirty="0">
              <a:solidFill>
                <a:srgbClr val="000090"/>
              </a:solidFill>
              <a:latin typeface="標楷體" panose="03000509000000000000" pitchFamily="65" charset="-120"/>
              <a:ea typeface="標楷體" panose="03000509000000000000" pitchFamily="65" charset="-120"/>
            </a:endParaRPr>
          </a:p>
          <a:p>
            <a:pPr marL="0" indent="0">
              <a:lnSpc>
                <a:spcPct val="150000"/>
              </a:lnSpc>
              <a:buNone/>
            </a:pPr>
            <a:r>
              <a:rPr lang="en-US" altLang="zh-TW" sz="2400" dirty="0">
                <a:solidFill>
                  <a:srgbClr val="000090"/>
                </a:solidFill>
                <a:latin typeface="標楷體" panose="03000509000000000000" pitchFamily="65" charset="-120"/>
                <a:ea typeface="標楷體" panose="03000509000000000000" pitchFamily="65" charset="-120"/>
              </a:rPr>
              <a:t>	</a:t>
            </a:r>
            <a:r>
              <a:rPr lang="zh-TW" altLang="en-US" sz="2400" dirty="0">
                <a:solidFill>
                  <a:srgbClr val="000090"/>
                </a:solidFill>
                <a:latin typeface="標楷體" panose="03000509000000000000" pitchFamily="65" charset="-120"/>
                <a:ea typeface="標楷體" panose="03000509000000000000" pitchFamily="65" charset="-120"/>
              </a:rPr>
              <a:t>堅忍不拔</a:t>
            </a:r>
            <a:endParaRPr lang="en-US" altLang="zh-TW" sz="2400" dirty="0">
              <a:solidFill>
                <a:srgbClr val="000090"/>
              </a:solidFill>
              <a:latin typeface="標楷體" panose="03000509000000000000" pitchFamily="65" charset="-120"/>
              <a:ea typeface="標楷體" panose="03000509000000000000" pitchFamily="65" charset="-120"/>
            </a:endParaRPr>
          </a:p>
          <a:p>
            <a:pPr marL="0" indent="0">
              <a:lnSpc>
                <a:spcPct val="150000"/>
              </a:lnSpc>
              <a:buNone/>
            </a:pPr>
            <a:r>
              <a:rPr lang="en-US" altLang="zh-TW" sz="2400" dirty="0">
                <a:solidFill>
                  <a:srgbClr val="000090"/>
                </a:solidFill>
                <a:latin typeface="標楷體" panose="03000509000000000000" pitchFamily="65" charset="-120"/>
                <a:ea typeface="標楷體" panose="03000509000000000000" pitchFamily="65" charset="-120"/>
              </a:rPr>
              <a:t>	</a:t>
            </a:r>
            <a:r>
              <a:rPr lang="zh-TW" altLang="en-US" sz="2400" dirty="0">
                <a:solidFill>
                  <a:srgbClr val="000090"/>
                </a:solidFill>
                <a:latin typeface="標楷體" panose="03000509000000000000" pitchFamily="65" charset="-120"/>
                <a:ea typeface="標楷體" panose="03000509000000000000" pitchFamily="65" charset="-120"/>
              </a:rPr>
              <a:t>百年基業（永恆）</a:t>
            </a:r>
            <a:endParaRPr lang="en-US" altLang="zh-TW" sz="2400" dirty="0">
              <a:solidFill>
                <a:srgbClr val="000090"/>
              </a:solidFill>
              <a:latin typeface="標楷體" panose="03000509000000000000" pitchFamily="65" charset="-120"/>
              <a:ea typeface="標楷體" panose="03000509000000000000" pitchFamily="65" charset="-120"/>
            </a:endParaRPr>
          </a:p>
          <a:p>
            <a:pPr marL="0" indent="0">
              <a:lnSpc>
                <a:spcPct val="150000"/>
              </a:lnSpc>
              <a:buNone/>
            </a:pPr>
            <a:r>
              <a:rPr lang="en-US" altLang="zh-TW" sz="2400" dirty="0">
                <a:solidFill>
                  <a:srgbClr val="000090"/>
                </a:solidFill>
                <a:latin typeface="標楷體" panose="03000509000000000000" pitchFamily="65" charset="-120"/>
                <a:ea typeface="標楷體" panose="03000509000000000000" pitchFamily="65" charset="-120"/>
              </a:rPr>
              <a:t>	</a:t>
            </a:r>
            <a:r>
              <a:rPr lang="zh-TW" altLang="en-US" sz="2400" dirty="0">
                <a:solidFill>
                  <a:srgbClr val="000090"/>
                </a:solidFill>
                <a:latin typeface="標楷體" panose="03000509000000000000" pitchFamily="65" charset="-120"/>
                <a:ea typeface="標楷體" panose="03000509000000000000" pitchFamily="65" charset="-120"/>
              </a:rPr>
              <a:t>捨得（付出）</a:t>
            </a:r>
            <a:endParaRPr lang="en-US" altLang="zh-TW" sz="2400" dirty="0">
              <a:solidFill>
                <a:srgbClr val="000090"/>
              </a:solidFill>
              <a:latin typeface="標楷體" panose="03000509000000000000" pitchFamily="65" charset="-120"/>
              <a:ea typeface="標楷體" panose="03000509000000000000" pitchFamily="65" charset="-120"/>
            </a:endParaRPr>
          </a:p>
          <a:p>
            <a:pPr marL="0" indent="0">
              <a:lnSpc>
                <a:spcPct val="150000"/>
              </a:lnSpc>
              <a:buNone/>
            </a:pPr>
            <a:r>
              <a:rPr lang="en-US" altLang="zh-TW" sz="2400" dirty="0">
                <a:solidFill>
                  <a:srgbClr val="000090"/>
                </a:solidFill>
                <a:latin typeface="標楷體" panose="03000509000000000000" pitchFamily="65" charset="-120"/>
                <a:ea typeface="標楷體" panose="03000509000000000000" pitchFamily="65" charset="-120"/>
              </a:rPr>
              <a:t>	</a:t>
            </a:r>
            <a:r>
              <a:rPr lang="zh-TW" altLang="en-US" sz="2400" dirty="0">
                <a:solidFill>
                  <a:srgbClr val="000090"/>
                </a:solidFill>
                <a:latin typeface="標楷體" panose="03000509000000000000" pitchFamily="65" charset="-120"/>
                <a:ea typeface="標楷體" panose="03000509000000000000" pitchFamily="65" charset="-120"/>
              </a:rPr>
              <a:t>放下（執著）</a:t>
            </a:r>
            <a:r>
              <a:rPr lang="zh-TW" altLang="en-US" sz="2400" dirty="0">
                <a:latin typeface="標楷體" panose="03000509000000000000" pitchFamily="65" charset="-120"/>
                <a:ea typeface="標楷體" panose="03000509000000000000" pitchFamily="65" charset="-120"/>
              </a:rPr>
              <a:t> </a:t>
            </a:r>
            <a:endParaRPr lang="en-US" altLang="zh-TW" sz="2400" dirty="0">
              <a:latin typeface="標楷體" panose="03000509000000000000" pitchFamily="65" charset="-120"/>
              <a:ea typeface="標楷體" panose="03000509000000000000" pitchFamily="65" charset="-120"/>
            </a:endParaRPr>
          </a:p>
          <a:p>
            <a:pPr>
              <a:lnSpc>
                <a:spcPct val="150000"/>
              </a:lnSpc>
            </a:pPr>
            <a:endParaRPr lang="en-US" altLang="zh-TW" sz="2000" dirty="0">
              <a:latin typeface="標楷體" panose="03000509000000000000" pitchFamily="65" charset="-120"/>
              <a:ea typeface="標楷體" panose="03000509000000000000" pitchFamily="65" charset="-120"/>
            </a:endParaRPr>
          </a:p>
          <a:p>
            <a:pPr>
              <a:lnSpc>
                <a:spcPct val="150000"/>
              </a:lnSpc>
            </a:pPr>
            <a:endParaRPr lang="en-US" altLang="zh-TW" sz="20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0011" y="1665514"/>
            <a:ext cx="3229655" cy="4570267"/>
          </a:xfrm>
          <a:prstGeom prst="rect">
            <a:avLst/>
          </a:prstGeom>
        </p:spPr>
      </p:pic>
    </p:spTree>
    <p:extLst>
      <p:ext uri="{BB962C8B-B14F-4D97-AF65-F5344CB8AC3E}">
        <p14:creationId xmlns:p14="http://schemas.microsoft.com/office/powerpoint/2010/main" val="2745052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83653" y="611657"/>
            <a:ext cx="8911687" cy="1280890"/>
          </a:xfrm>
        </p:spPr>
        <p:txBody>
          <a:bodyPr/>
          <a:lstStyle/>
          <a:p>
            <a:r>
              <a:rPr lang="zh-TW" altLang="en-US" dirty="0">
                <a:latin typeface="標楷體" panose="03000509000000000000" pitchFamily="65" charset="-120"/>
                <a:ea typeface="標楷體" panose="03000509000000000000" pitchFamily="65" charset="-120"/>
              </a:rPr>
              <a:t>天理教、石川先生</a:t>
            </a:r>
            <a:endParaRPr kumimoji="1" lang="zh-TW" altLang="en-US" dirty="0"/>
          </a:p>
        </p:txBody>
      </p:sp>
      <p:pic>
        <p:nvPicPr>
          <p:cNvPr id="4" name="圖片 3" descr="S__1838285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467" y="1503281"/>
            <a:ext cx="3725999" cy="4968000"/>
          </a:xfrm>
          <a:prstGeom prst="rect">
            <a:avLst/>
          </a:prstGeom>
          <a:ln w="88900" cap="sq" cmpd="thickThin">
            <a:solidFill>
              <a:srgbClr val="000000"/>
            </a:solidFill>
            <a:prstDash val="solid"/>
            <a:miter lim="800000"/>
          </a:ln>
          <a:effectLst>
            <a:innerShdw blurRad="76200">
              <a:srgbClr val="000000"/>
            </a:innerShdw>
          </a:effectLst>
        </p:spPr>
      </p:pic>
      <p:pic>
        <p:nvPicPr>
          <p:cNvPr id="5" name="圖片 4" descr="S__183828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453" y="1930077"/>
            <a:ext cx="4566985" cy="34252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09455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13211" y="520299"/>
            <a:ext cx="9697046" cy="742442"/>
          </a:xfrm>
        </p:spPr>
        <p:txBody>
          <a:bodyPr>
            <a:noAutofit/>
          </a:bodyPr>
          <a:lstStyle/>
          <a:p>
            <a:pPr>
              <a:lnSpc>
                <a:spcPct val="150000"/>
              </a:lnSpc>
            </a:pPr>
            <a:r>
              <a:rPr lang="zh-TW" altLang="zh-TW" sz="3000" dirty="0">
                <a:latin typeface="標楷體" panose="03000509000000000000" pitchFamily="65" charset="-120"/>
                <a:ea typeface="標楷體" panose="03000509000000000000" pitchFamily="65" charset="-120"/>
              </a:rPr>
              <a:t>日本ホイスト株式會社</a:t>
            </a:r>
            <a:r>
              <a:rPr lang="zh-TW" altLang="en-US" sz="3000" dirty="0">
                <a:latin typeface="標楷體" panose="03000509000000000000" pitchFamily="65" charset="-120"/>
                <a:ea typeface="標楷體" panose="03000509000000000000" pitchFamily="65" charset="-120"/>
              </a:rPr>
              <a:t>、扶桑產業株式會社</a:t>
            </a:r>
            <a:endParaRPr lang="en-US" altLang="zh-TW" sz="30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448" y="1570595"/>
            <a:ext cx="3558547" cy="4963885"/>
          </a:xfrm>
          <a:prstGeom prst="rect">
            <a:avLst/>
          </a:prstGeom>
          <a:ln w="88900" cap="sq" cmpd="thickThin">
            <a:solidFill>
              <a:srgbClr val="000000"/>
            </a:solidFill>
            <a:prstDash val="solid"/>
            <a:miter lim="800000"/>
          </a:ln>
          <a:effectLst>
            <a:innerShdw blurRad="76200">
              <a:srgbClr val="000000"/>
            </a:innerShdw>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9836" y="1570595"/>
            <a:ext cx="3599638" cy="4963885"/>
          </a:xfrm>
          <a:prstGeom prst="rect">
            <a:avLst/>
          </a:prstGeom>
          <a:ln w="88900" cap="sq" cmpd="thickThin">
            <a:solidFill>
              <a:srgbClr val="000000"/>
            </a:solidFill>
            <a:prstDash val="solid"/>
            <a:miter lim="800000"/>
          </a:ln>
          <a:effectLst>
            <a:innerShdw blurRad="76200">
              <a:srgbClr val="000000"/>
            </a:innerShdw>
          </a:effectLst>
        </p:spPr>
      </p:pic>
      <p:sp>
        <p:nvSpPr>
          <p:cNvPr id="7" name="矩形 6"/>
          <p:cNvSpPr/>
          <p:nvPr/>
        </p:nvSpPr>
        <p:spPr>
          <a:xfrm>
            <a:off x="220894" y="652171"/>
            <a:ext cx="1005403"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感恩</a:t>
            </a:r>
            <a:endParaRPr lang="zh-TW" altLang="en-US" sz="3200" dirty="0"/>
          </a:p>
        </p:txBody>
      </p:sp>
    </p:spTree>
    <p:extLst>
      <p:ext uri="{BB962C8B-B14F-4D97-AF65-F5344CB8AC3E}">
        <p14:creationId xmlns:p14="http://schemas.microsoft.com/office/powerpoint/2010/main" val="374172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76273" y="704103"/>
            <a:ext cx="954107" cy="553998"/>
          </a:xfrm>
          <a:prstGeom prst="rect">
            <a:avLst/>
          </a:prstGeom>
        </p:spPr>
        <p:txBody>
          <a:bodyPr wrap="none">
            <a:spAutoFit/>
          </a:bodyPr>
          <a:lstStyle/>
          <a:p>
            <a:r>
              <a:rPr lang="zh-TW" altLang="en-US" sz="3000" dirty="0">
                <a:solidFill>
                  <a:schemeClr val="accent2">
                    <a:lumMod val="75000"/>
                  </a:schemeClr>
                </a:solidFill>
                <a:latin typeface="標楷體" panose="03000509000000000000" pitchFamily="65" charset="-120"/>
                <a:ea typeface="標楷體" panose="03000509000000000000" pitchFamily="65" charset="-120"/>
              </a:rPr>
              <a:t>慈濟</a:t>
            </a:r>
            <a:endParaRPr lang="zh-TW" altLang="en-US" sz="3000" dirty="0">
              <a:solidFill>
                <a:schemeClr val="accent2">
                  <a:lumMod val="75000"/>
                </a:schemeClr>
              </a:solidFill>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181" y="1607014"/>
            <a:ext cx="3599638" cy="496388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4777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13211" y="520299"/>
            <a:ext cx="9697046" cy="742442"/>
          </a:xfrm>
        </p:spPr>
        <p:txBody>
          <a:bodyPr>
            <a:noAutofit/>
          </a:bodyPr>
          <a:lstStyle/>
          <a:p>
            <a:pPr>
              <a:lnSpc>
                <a:spcPct val="150000"/>
              </a:lnSpc>
            </a:pPr>
            <a:r>
              <a:rPr lang="zh-TW" altLang="en-US" sz="3000" dirty="0">
                <a:latin typeface="標楷體" panose="03000509000000000000" pitchFamily="65" charset="-120"/>
                <a:ea typeface="標楷體" panose="03000509000000000000" pitchFamily="65" charset="-120"/>
              </a:rPr>
              <a:t>益州集團、新竹關西朝音禪寺</a:t>
            </a:r>
            <a:endParaRPr lang="en-US" altLang="zh-TW" sz="30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522" y="1522430"/>
            <a:ext cx="3549064" cy="4960800"/>
          </a:xfrm>
          <a:prstGeom prst="rect">
            <a:avLst/>
          </a:prstGeom>
          <a:ln w="88900" cap="sq" cmpd="thickThin">
            <a:solidFill>
              <a:srgbClr val="000000"/>
            </a:solidFill>
            <a:prstDash val="solid"/>
            <a:miter lim="800000"/>
          </a:ln>
          <a:effectLst>
            <a:innerShdw blurRad="76200">
              <a:srgbClr val="000000"/>
            </a:innerShdw>
          </a:effectLst>
        </p:spPr>
      </p:pic>
      <p:sp>
        <p:nvSpPr>
          <p:cNvPr id="7" name="矩形 6"/>
          <p:cNvSpPr/>
          <p:nvPr/>
        </p:nvSpPr>
        <p:spPr>
          <a:xfrm>
            <a:off x="220894" y="652171"/>
            <a:ext cx="1005403"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感恩</a:t>
            </a:r>
            <a:endParaRPr lang="zh-TW" altLang="en-US" sz="3200" dirty="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146" y="1520785"/>
            <a:ext cx="3600000" cy="49638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6373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613211" y="520299"/>
            <a:ext cx="9697046" cy="742442"/>
          </a:xfrm>
        </p:spPr>
        <p:txBody>
          <a:bodyPr>
            <a:noAutofit/>
          </a:bodyPr>
          <a:lstStyle/>
          <a:p>
            <a:pPr>
              <a:lnSpc>
                <a:spcPct val="150000"/>
              </a:lnSpc>
            </a:pPr>
            <a:r>
              <a:rPr lang="zh-TW" altLang="en-US" sz="3000" dirty="0">
                <a:latin typeface="標楷體" panose="03000509000000000000" pitchFamily="65" charset="-120"/>
                <a:ea typeface="標楷體" panose="03000509000000000000" pitchFamily="65" charset="-120"/>
              </a:rPr>
              <a:t>周幸男顧問、何仁傑同學、陳廣雍同學</a:t>
            </a:r>
            <a:endParaRPr lang="en-US" altLang="zh-TW" sz="30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9994" y="1632855"/>
            <a:ext cx="3525673" cy="4963885"/>
          </a:xfrm>
          <a:prstGeom prst="rect">
            <a:avLst/>
          </a:prstGeom>
          <a:ln w="88900" cap="sq" cmpd="thickThin">
            <a:solidFill>
              <a:srgbClr val="000000"/>
            </a:solidFill>
            <a:prstDash val="solid"/>
            <a:miter lim="800000"/>
          </a:ln>
          <a:effectLst>
            <a:innerShdw blurRad="76200">
              <a:srgbClr val="000000"/>
            </a:innerShdw>
          </a:effectLst>
        </p:spPr>
      </p:pic>
      <p:sp>
        <p:nvSpPr>
          <p:cNvPr id="7" name="矩形 6"/>
          <p:cNvSpPr/>
          <p:nvPr/>
        </p:nvSpPr>
        <p:spPr>
          <a:xfrm>
            <a:off x="220894" y="652171"/>
            <a:ext cx="1005403"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感恩</a:t>
            </a:r>
            <a:endParaRPr lang="zh-TW" altLang="en-US" sz="3200" dirty="0"/>
          </a:p>
        </p:txBody>
      </p:sp>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56" y="1632854"/>
            <a:ext cx="3598816" cy="4963885"/>
          </a:xfrm>
          <a:prstGeom prst="rect">
            <a:avLst/>
          </a:prstGeom>
          <a:ln w="88900" cap="sq" cmpd="thickThin">
            <a:solidFill>
              <a:srgbClr val="000000"/>
            </a:solidFill>
            <a:prstDash val="solid"/>
            <a:miter lim="800000"/>
          </a:ln>
          <a:effectLst>
            <a:innerShdw blurRad="76200">
              <a:srgbClr val="000000"/>
            </a:innerShdw>
          </a:effectLst>
        </p:spPr>
      </p:pic>
      <p:pic>
        <p:nvPicPr>
          <p:cNvPr id="10" name="圖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197" y="1632854"/>
            <a:ext cx="3591420" cy="49638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95057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40476" r="26705"/>
          <a:stretch/>
        </p:blipFill>
        <p:spPr>
          <a:xfrm>
            <a:off x="4031114" y="756690"/>
            <a:ext cx="4154941" cy="4343901"/>
          </a:xfrm>
          <a:prstGeom prst="rect">
            <a:avLst/>
          </a:prstGeom>
        </p:spPr>
      </p:pic>
      <p:sp>
        <p:nvSpPr>
          <p:cNvPr id="10" name="手繪多邊形 9"/>
          <p:cNvSpPr/>
          <p:nvPr/>
        </p:nvSpPr>
        <p:spPr>
          <a:xfrm>
            <a:off x="3634425" y="4767622"/>
            <a:ext cx="4551630" cy="415138"/>
          </a:xfrm>
          <a:custGeom>
            <a:avLst/>
            <a:gdLst>
              <a:gd name="connsiteX0" fmla="*/ 38712 w 4551630"/>
              <a:gd name="connsiteY0" fmla="*/ 392206 h 415138"/>
              <a:gd name="connsiteX1" fmla="*/ 2444454 w 4551630"/>
              <a:gd name="connsiteY1" fmla="*/ 321 h 415138"/>
              <a:gd name="connsiteX2" fmla="*/ 4490969 w 4551630"/>
              <a:gd name="connsiteY2" fmla="*/ 326892 h 415138"/>
              <a:gd name="connsiteX3" fmla="*/ 38712 w 4551630"/>
              <a:gd name="connsiteY3" fmla="*/ 392206 h 415138"/>
            </a:gdLst>
            <a:ahLst/>
            <a:cxnLst>
              <a:cxn ang="0">
                <a:pos x="connsiteX0" y="connsiteY0"/>
              </a:cxn>
              <a:cxn ang="0">
                <a:pos x="connsiteX1" y="connsiteY1"/>
              </a:cxn>
              <a:cxn ang="0">
                <a:pos x="connsiteX2" y="connsiteY2"/>
              </a:cxn>
              <a:cxn ang="0">
                <a:pos x="connsiteX3" y="connsiteY3"/>
              </a:cxn>
            </a:cxnLst>
            <a:rect l="l" t="t" r="r" b="b"/>
            <a:pathLst>
              <a:path w="4551630" h="415138">
                <a:moveTo>
                  <a:pt x="38712" y="392206"/>
                </a:moveTo>
                <a:cubicBezTo>
                  <a:pt x="-302374" y="337777"/>
                  <a:pt x="1702411" y="11207"/>
                  <a:pt x="2444454" y="321"/>
                </a:cubicBezTo>
                <a:cubicBezTo>
                  <a:pt x="3186497" y="-10565"/>
                  <a:pt x="4893740" y="257949"/>
                  <a:pt x="4490969" y="326892"/>
                </a:cubicBezTo>
                <a:cubicBezTo>
                  <a:pt x="4088198" y="395835"/>
                  <a:pt x="379798" y="446635"/>
                  <a:pt x="38712" y="392206"/>
                </a:cubicBezTo>
                <a:close/>
              </a:path>
            </a:pathLst>
          </a:custGeom>
          <a:solidFill>
            <a:srgbClr val="705300"/>
          </a:solidFill>
          <a:ln>
            <a:solidFill>
              <a:srgbClr val="705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4310741" y="5946835"/>
            <a:ext cx="4191002" cy="646331"/>
          </a:xfrm>
          <a:prstGeom prst="rect">
            <a:avLst/>
          </a:prstGeom>
          <a:noFill/>
        </p:spPr>
        <p:txBody>
          <a:bodyPr vert="horz" wrap="square" rtlCol="0">
            <a:spAutoFit/>
          </a:bodyPr>
          <a:lstStyle/>
          <a:p>
            <a:r>
              <a:rPr lang="zh-TW" altLang="zh-TW" dirty="0">
                <a:latin typeface="標楷體" panose="03000509000000000000" pitchFamily="65" charset="-120"/>
                <a:ea typeface="標楷體" panose="03000509000000000000" pitchFamily="65" charset="-120"/>
              </a:rPr>
              <a:t>這棵大樹可以茁壯、幫助別人，</a:t>
            </a:r>
            <a:endParaRPr lang="en-US" altLang="zh-TW"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要感謝父母</a:t>
            </a:r>
            <a:r>
              <a:rPr lang="zh-TW" altLang="en-US" dirty="0">
                <a:latin typeface="標楷體" panose="03000509000000000000" pitchFamily="65" charset="-120"/>
                <a:ea typeface="標楷體" panose="03000509000000000000" pitchFamily="65" charset="-120"/>
              </a:rPr>
              <a:t>的養育</a:t>
            </a:r>
            <a:r>
              <a:rPr lang="zh-TW" altLang="zh-TW" dirty="0">
                <a:latin typeface="標楷體" panose="03000509000000000000" pitchFamily="65" charset="-120"/>
                <a:ea typeface="標楷體" panose="03000509000000000000" pitchFamily="65" charset="-120"/>
              </a:rPr>
              <a:t>與</a:t>
            </a:r>
            <a:r>
              <a:rPr lang="zh-TW" altLang="en-US" dirty="0">
                <a:latin typeface="標楷體" panose="03000509000000000000" pitchFamily="65" charset="-120"/>
                <a:ea typeface="標楷體" panose="03000509000000000000" pitchFamily="65" charset="-120"/>
              </a:rPr>
              <a:t>身邊的每一個人</a:t>
            </a:r>
            <a:r>
              <a:rPr lang="zh-TW" altLang="zh-TW" dirty="0">
                <a:latin typeface="標楷體" panose="03000509000000000000" pitchFamily="65" charset="-120"/>
                <a:ea typeface="標楷體" panose="03000509000000000000" pitchFamily="65" charset="-120"/>
              </a:rPr>
              <a:t>。</a:t>
            </a:r>
          </a:p>
        </p:txBody>
      </p:sp>
      <p:sp>
        <p:nvSpPr>
          <p:cNvPr id="12" name="矩形 11"/>
          <p:cNvSpPr/>
          <p:nvPr/>
        </p:nvSpPr>
        <p:spPr>
          <a:xfrm>
            <a:off x="658339" y="1499936"/>
            <a:ext cx="3416320" cy="646331"/>
          </a:xfrm>
          <a:prstGeom prst="rect">
            <a:avLst/>
          </a:prstGeom>
        </p:spPr>
        <p:txBody>
          <a:bodyPr wrap="none">
            <a:spAutoFit/>
          </a:bodyPr>
          <a:lstStyle/>
          <a:p>
            <a:r>
              <a:rPr lang="zh-TW" altLang="zh-TW" dirty="0">
                <a:latin typeface="標楷體" panose="03000509000000000000" pitchFamily="65" charset="-120"/>
                <a:ea typeface="標楷體" panose="03000509000000000000" pitchFamily="65" charset="-120"/>
              </a:rPr>
              <a:t>小時候家人用心地灌溉小株苗，</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扎下穩實的</a:t>
            </a:r>
            <a:r>
              <a:rPr lang="zh-TW" altLang="zh-TW" dirty="0">
                <a:latin typeface="標楷體" panose="03000509000000000000" pitchFamily="65" charset="-120"/>
                <a:ea typeface="標楷體" panose="03000509000000000000" pitchFamily="65" charset="-120"/>
              </a:rPr>
              <a:t>根基</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
        <p:nvSpPr>
          <p:cNvPr id="13" name="矩形 12"/>
          <p:cNvSpPr/>
          <p:nvPr/>
        </p:nvSpPr>
        <p:spPr>
          <a:xfrm>
            <a:off x="1888241" y="3835943"/>
            <a:ext cx="2406694" cy="646331"/>
          </a:xfrm>
          <a:prstGeom prst="rect">
            <a:avLst/>
          </a:prstGeom>
        </p:spPr>
        <p:txBody>
          <a:bodyPr wrap="square">
            <a:spAutoFit/>
          </a:bodyPr>
          <a:lstStyle/>
          <a:p>
            <a:r>
              <a:rPr lang="zh-TW" altLang="zh-TW" dirty="0">
                <a:solidFill>
                  <a:srgbClr val="002060"/>
                </a:solidFill>
                <a:latin typeface="標楷體" panose="03000509000000000000" pitchFamily="65" charset="-120"/>
                <a:ea typeface="標楷體" panose="03000509000000000000" pitchFamily="65" charset="-120"/>
              </a:rPr>
              <a:t>扎實天車事業的基礎，</a:t>
            </a:r>
            <a:endParaRPr lang="en-US" altLang="zh-TW" dirty="0">
              <a:solidFill>
                <a:srgbClr val="002060"/>
              </a:solidFill>
              <a:latin typeface="標楷體" panose="03000509000000000000" pitchFamily="65" charset="-120"/>
              <a:ea typeface="標楷體" panose="03000509000000000000" pitchFamily="65" charset="-120"/>
            </a:endParaRPr>
          </a:p>
          <a:p>
            <a:r>
              <a:rPr lang="zh-TW" altLang="zh-TW" dirty="0">
                <a:solidFill>
                  <a:srgbClr val="002060"/>
                </a:solidFill>
                <a:latin typeface="標楷體" panose="03000509000000000000" pitchFamily="65" charset="-120"/>
                <a:ea typeface="標楷體" panose="03000509000000000000" pitchFamily="65" charset="-120"/>
              </a:rPr>
              <a:t>猶如穩固樹幹</a:t>
            </a:r>
            <a:r>
              <a:rPr lang="zh-TW" altLang="en-US" dirty="0">
                <a:solidFill>
                  <a:srgbClr val="002060"/>
                </a:solidFill>
                <a:latin typeface="標楷體" panose="03000509000000000000" pitchFamily="65" charset="-120"/>
                <a:ea typeface="標楷體" panose="03000509000000000000" pitchFamily="65" charset="-120"/>
              </a:rPr>
              <a:t>的</a:t>
            </a:r>
            <a:r>
              <a:rPr lang="zh-TW" altLang="zh-TW" dirty="0">
                <a:solidFill>
                  <a:srgbClr val="002060"/>
                </a:solidFill>
                <a:latin typeface="標楷體" panose="03000509000000000000" pitchFamily="65" charset="-120"/>
                <a:ea typeface="標楷體" panose="03000509000000000000" pitchFamily="65" charset="-120"/>
              </a:rPr>
              <a:t>直矗。</a:t>
            </a:r>
          </a:p>
        </p:txBody>
      </p:sp>
      <p:sp>
        <p:nvSpPr>
          <p:cNvPr id="14" name="矩形 13"/>
          <p:cNvSpPr/>
          <p:nvPr/>
        </p:nvSpPr>
        <p:spPr>
          <a:xfrm>
            <a:off x="8142510" y="1087456"/>
            <a:ext cx="3416320" cy="646331"/>
          </a:xfrm>
          <a:prstGeom prst="rect">
            <a:avLst/>
          </a:prstGeom>
        </p:spPr>
        <p:txBody>
          <a:bodyPr wrap="none">
            <a:spAutoFit/>
          </a:bodyPr>
          <a:lstStyle/>
          <a:p>
            <a:r>
              <a:rPr lang="zh-TW" altLang="zh-TW" dirty="0">
                <a:solidFill>
                  <a:schemeClr val="accent4">
                    <a:lumMod val="50000"/>
                  </a:schemeClr>
                </a:solidFill>
                <a:latin typeface="標楷體" panose="03000509000000000000" pitchFamily="65" charset="-120"/>
                <a:ea typeface="標楷體" panose="03000509000000000000" pitchFamily="65" charset="-120"/>
              </a:rPr>
              <a:t>敏宏工業公司的成立，</a:t>
            </a:r>
            <a:endParaRPr lang="en-US" altLang="zh-TW" dirty="0">
              <a:solidFill>
                <a:schemeClr val="accent4">
                  <a:lumMod val="50000"/>
                </a:schemeClr>
              </a:solidFill>
              <a:latin typeface="標楷體" panose="03000509000000000000" pitchFamily="65" charset="-120"/>
              <a:ea typeface="標楷體" panose="03000509000000000000" pitchFamily="65" charset="-120"/>
            </a:endParaRPr>
          </a:p>
          <a:p>
            <a:r>
              <a:rPr lang="zh-TW" altLang="zh-TW" dirty="0">
                <a:solidFill>
                  <a:schemeClr val="accent4">
                    <a:lumMod val="50000"/>
                  </a:schemeClr>
                </a:solidFill>
                <a:latin typeface="標楷體" panose="03000509000000000000" pitchFamily="65" charset="-120"/>
                <a:ea typeface="標楷體" panose="03000509000000000000" pitchFamily="65" charset="-120"/>
              </a:rPr>
              <a:t>讓樹</a:t>
            </a:r>
            <a:r>
              <a:rPr lang="zh-TW" altLang="en-US" dirty="0">
                <a:solidFill>
                  <a:schemeClr val="accent4">
                    <a:lumMod val="50000"/>
                  </a:schemeClr>
                </a:solidFill>
                <a:latin typeface="標楷體" panose="03000509000000000000" pitchFamily="65" charset="-120"/>
                <a:ea typeface="標楷體" panose="03000509000000000000" pitchFamily="65" charset="-120"/>
              </a:rPr>
              <a:t>幹</a:t>
            </a:r>
            <a:r>
              <a:rPr lang="zh-TW" altLang="zh-TW" dirty="0">
                <a:solidFill>
                  <a:schemeClr val="accent4">
                    <a:lumMod val="50000"/>
                  </a:schemeClr>
                </a:solidFill>
                <a:latin typeface="標楷體" panose="03000509000000000000" pitchFamily="65" charset="-120"/>
                <a:ea typeface="標楷體" panose="03000509000000000000" pitchFamily="65" charset="-120"/>
              </a:rPr>
              <a:t>茁壯、開出茂綠的樹葉。</a:t>
            </a:r>
          </a:p>
        </p:txBody>
      </p:sp>
      <p:sp>
        <p:nvSpPr>
          <p:cNvPr id="15" name="矩形 14"/>
          <p:cNvSpPr/>
          <p:nvPr/>
        </p:nvSpPr>
        <p:spPr>
          <a:xfrm>
            <a:off x="7667710" y="3739253"/>
            <a:ext cx="4067090" cy="646331"/>
          </a:xfrm>
          <a:prstGeom prst="rect">
            <a:avLst/>
          </a:prstGeom>
        </p:spPr>
        <p:txBody>
          <a:bodyPr wrap="square">
            <a:spAutoFit/>
          </a:bodyPr>
          <a:lstStyle/>
          <a:p>
            <a:r>
              <a:rPr lang="zh-TW" altLang="zh-TW" dirty="0">
                <a:solidFill>
                  <a:srgbClr val="C00000"/>
                </a:solidFill>
                <a:latin typeface="標楷體" panose="03000509000000000000" pitchFamily="65" charset="-120"/>
                <a:ea typeface="標楷體" panose="03000509000000000000" pitchFamily="65" charset="-120"/>
              </a:rPr>
              <a:t>投入社會公益與社會團體，</a:t>
            </a:r>
            <a:endParaRPr lang="en-US" altLang="zh-TW" dirty="0">
              <a:solidFill>
                <a:srgbClr val="C00000"/>
              </a:solidFill>
              <a:latin typeface="標楷體" panose="03000509000000000000" pitchFamily="65" charset="-120"/>
              <a:ea typeface="標楷體" panose="03000509000000000000" pitchFamily="65" charset="-120"/>
            </a:endParaRPr>
          </a:p>
          <a:p>
            <a:r>
              <a:rPr lang="zh-TW" altLang="zh-TW" dirty="0">
                <a:solidFill>
                  <a:srgbClr val="C00000"/>
                </a:solidFill>
                <a:latin typeface="標楷體" panose="03000509000000000000" pitchFamily="65" charset="-120"/>
                <a:ea typeface="標楷體" panose="03000509000000000000" pitchFamily="65" charset="-120"/>
              </a:rPr>
              <a:t>讓社會上的每一個人可以</a:t>
            </a:r>
            <a:r>
              <a:rPr lang="zh-TW" altLang="en-US" dirty="0">
                <a:solidFill>
                  <a:srgbClr val="C00000"/>
                </a:solidFill>
                <a:latin typeface="標楷體" panose="03000509000000000000" pitchFamily="65" charset="-120"/>
                <a:ea typeface="標楷體" panose="03000509000000000000" pitchFamily="65" charset="-120"/>
              </a:rPr>
              <a:t>感受到溫暖</a:t>
            </a:r>
            <a:r>
              <a:rPr lang="zh-TW" altLang="zh-TW" dirty="0">
                <a:solidFill>
                  <a:srgbClr val="C00000"/>
                </a:solidFill>
                <a:latin typeface="標楷體" panose="03000509000000000000" pitchFamily="65" charset="-120"/>
                <a:ea typeface="標楷體" panose="03000509000000000000" pitchFamily="65" charset="-120"/>
              </a:rPr>
              <a:t>。</a:t>
            </a:r>
          </a:p>
        </p:txBody>
      </p:sp>
      <p:sp>
        <p:nvSpPr>
          <p:cNvPr id="16" name="矩形 15"/>
          <p:cNvSpPr/>
          <p:nvPr/>
        </p:nvSpPr>
        <p:spPr>
          <a:xfrm>
            <a:off x="4597687" y="5333587"/>
            <a:ext cx="2646878" cy="584775"/>
          </a:xfrm>
          <a:prstGeom prst="rect">
            <a:avLst/>
          </a:prstGeom>
        </p:spPr>
        <p:txBody>
          <a:bodyPr wrap="none">
            <a:spAutoFit/>
          </a:bodyPr>
          <a:lstStyle/>
          <a:p>
            <a:r>
              <a:rPr lang="zh-TW" altLang="en-US" sz="3200" b="1" dirty="0">
                <a:latin typeface="標楷體" panose="03000509000000000000" pitchFamily="65" charset="-120"/>
                <a:ea typeface="標楷體" panose="03000509000000000000" pitchFamily="65" charset="-120"/>
              </a:rPr>
              <a:t>飲水思源</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樹</a:t>
            </a:r>
          </a:p>
        </p:txBody>
      </p:sp>
    </p:spTree>
    <p:extLst>
      <p:ext uri="{BB962C8B-B14F-4D97-AF65-F5344CB8AC3E}">
        <p14:creationId xmlns:p14="http://schemas.microsoft.com/office/powerpoint/2010/main" val="695951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63574" y="1927677"/>
            <a:ext cx="4864853" cy="1086759"/>
          </a:xfrm>
        </p:spPr>
        <p:txBody>
          <a:bodyPr>
            <a:noAutofit/>
          </a:bodyPr>
          <a:lstStyle/>
          <a:p>
            <a:r>
              <a:rPr lang="zh-TW" altLang="zh-TW" sz="6000" b="1" dirty="0">
                <a:solidFill>
                  <a:schemeClr val="accent1">
                    <a:lumMod val="75000"/>
                  </a:schemeClr>
                </a:solidFill>
                <a:latin typeface="標楷體" panose="03000509000000000000" pitchFamily="65" charset="-120"/>
                <a:ea typeface="標楷體" panose="03000509000000000000" pitchFamily="65" charset="-120"/>
              </a:rPr>
              <a:t>事業成功之道</a:t>
            </a:r>
            <a:endParaRPr lang="zh-TW" altLang="en-US" sz="6000" dirty="0"/>
          </a:p>
        </p:txBody>
      </p:sp>
      <p:sp>
        <p:nvSpPr>
          <p:cNvPr id="5" name="文字方塊 4"/>
          <p:cNvSpPr txBox="1"/>
          <p:nvPr/>
        </p:nvSpPr>
        <p:spPr>
          <a:xfrm>
            <a:off x="4567376" y="3592286"/>
            <a:ext cx="3057247" cy="584775"/>
          </a:xfrm>
          <a:prstGeom prst="rect">
            <a:avLst/>
          </a:prstGeom>
          <a:noFill/>
        </p:spPr>
        <p:txBody>
          <a:bodyPr wrap="none" rtlCol="0">
            <a:spAutoFit/>
          </a:bodyPr>
          <a:lstStyle/>
          <a:p>
            <a:r>
              <a:rPr lang="zh-TW" altLang="en-US" sz="3200" b="1" u="sng" dirty="0">
                <a:solidFill>
                  <a:srgbClr val="FF0000"/>
                </a:solidFill>
                <a:latin typeface="標楷體" panose="03000509000000000000" pitchFamily="65" charset="-120"/>
                <a:ea typeface="標楷體" panose="03000509000000000000" pitchFamily="65" charset="-120"/>
              </a:rPr>
              <a:t>從歷史認識天車</a:t>
            </a:r>
            <a:endParaRPr lang="en-US" altLang="zh-TW" sz="3200"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05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15991837301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2852" y="909369"/>
            <a:ext cx="4188994" cy="5130556"/>
          </a:xfrm>
          <a:prstGeom prst="rect">
            <a:avLst/>
          </a:prstGeom>
          <a:ln w="228600" cap="sq" cmpd="thickThin">
            <a:solidFill>
              <a:srgbClr val="362800"/>
            </a:solidFill>
            <a:prstDash val="solid"/>
            <a:miter lim="800000"/>
          </a:ln>
          <a:effectLst>
            <a:innerShdw blurRad="76200">
              <a:srgbClr val="000000"/>
            </a:innerShdw>
          </a:effectLst>
        </p:spPr>
      </p:pic>
    </p:spTree>
    <p:extLst>
      <p:ext uri="{BB962C8B-B14F-4D97-AF65-F5344CB8AC3E}">
        <p14:creationId xmlns:p14="http://schemas.microsoft.com/office/powerpoint/2010/main" val="2696069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50326" y="2420252"/>
            <a:ext cx="3067646" cy="1280890"/>
          </a:xfrm>
        </p:spPr>
        <p:txBody>
          <a:bodyPr>
            <a:normAutofit/>
          </a:bodyPr>
          <a:lstStyle/>
          <a:p>
            <a:r>
              <a:rPr lang="zh-TW" altLang="en-US" sz="4800" b="1" dirty="0">
                <a:solidFill>
                  <a:srgbClr val="C00000"/>
                </a:solidFill>
                <a:latin typeface="標楷體" panose="03000509000000000000" pitchFamily="65" charset="-120"/>
                <a:ea typeface="標楷體" panose="03000509000000000000" pitchFamily="65" charset="-120"/>
              </a:rPr>
              <a:t>謝謝聆聽。</a:t>
            </a:r>
          </a:p>
        </p:txBody>
      </p:sp>
    </p:spTree>
    <p:extLst>
      <p:ext uri="{BB962C8B-B14F-4D97-AF65-F5344CB8AC3E}">
        <p14:creationId xmlns:p14="http://schemas.microsoft.com/office/powerpoint/2010/main" val="244962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8043" y="1847678"/>
            <a:ext cx="5451702" cy="3751898"/>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293" y="909704"/>
            <a:ext cx="3839971" cy="5627847"/>
          </a:xfrm>
          <a:prstGeom prst="rect">
            <a:avLst/>
          </a:prstGeom>
        </p:spPr>
      </p:pic>
      <p:sp>
        <p:nvSpPr>
          <p:cNvPr id="2" name="橢圓 1"/>
          <p:cNvSpPr/>
          <p:nvPr/>
        </p:nvSpPr>
        <p:spPr>
          <a:xfrm>
            <a:off x="2035629" y="3984171"/>
            <a:ext cx="1436914" cy="153488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9120875" y="5889452"/>
            <a:ext cx="2428870"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19</a:t>
            </a:r>
            <a:r>
              <a:rPr lang="en-US" altLang="zh-TW" sz="1400" dirty="0">
                <a:latin typeface="標楷體" panose="03000509000000000000" pitchFamily="65" charset="-120"/>
                <a:ea typeface="標楷體" panose="03000509000000000000" pitchFamily="65" charset="-120"/>
              </a:rPr>
              <a:t>96</a:t>
            </a:r>
            <a:r>
              <a:rPr lang="zh-TW" altLang="en-US" sz="1400" dirty="0">
                <a:latin typeface="標楷體" panose="03000509000000000000" pitchFamily="65" charset="-120"/>
                <a:ea typeface="標楷體" panose="03000509000000000000" pitchFamily="65" charset="-120"/>
              </a:rPr>
              <a:t>年</a:t>
            </a:r>
            <a:r>
              <a:rPr lang="en-US" altLang="zh-TW" sz="1400" dirty="0">
                <a:latin typeface="標楷體" panose="03000509000000000000" pitchFamily="65" charset="-120"/>
                <a:ea typeface="標楷體" panose="03000509000000000000" pitchFamily="65" charset="-120"/>
              </a:rPr>
              <a:t>8</a:t>
            </a:r>
            <a:r>
              <a:rPr lang="zh-TW" altLang="en-US" sz="1400" dirty="0">
                <a:latin typeface="標楷體" panose="03000509000000000000" pitchFamily="65" charset="-120"/>
                <a:ea typeface="標楷體" panose="03000509000000000000" pitchFamily="65" charset="-120"/>
              </a:rPr>
              <a:t>月</a:t>
            </a:r>
            <a:r>
              <a:rPr lang="en-US" altLang="zh-TW" sz="1400" dirty="0">
                <a:latin typeface="標楷體" panose="03000509000000000000" pitchFamily="65" charset="-120"/>
                <a:ea typeface="標楷體" panose="03000509000000000000" pitchFamily="65" charset="-120"/>
              </a:rPr>
              <a:t>31</a:t>
            </a:r>
            <a:r>
              <a:rPr lang="zh-TW" altLang="en-US" sz="1400" dirty="0">
                <a:latin typeface="標楷體" panose="03000509000000000000" pitchFamily="65" charset="-120"/>
                <a:ea typeface="標楷體" panose="03000509000000000000" pitchFamily="65" charset="-120"/>
              </a:rPr>
              <a:t>日，宜蘭太平山</a:t>
            </a:r>
          </a:p>
        </p:txBody>
      </p:sp>
    </p:spTree>
    <p:extLst>
      <p:ext uri="{BB962C8B-B14F-4D97-AF65-F5344CB8AC3E}">
        <p14:creationId xmlns:p14="http://schemas.microsoft.com/office/powerpoint/2010/main" val="266770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txBox="1">
            <a:spLocks/>
          </p:cNvSpPr>
          <p:nvPr/>
        </p:nvSpPr>
        <p:spPr>
          <a:xfrm>
            <a:off x="8980612" y="1556514"/>
            <a:ext cx="3073799" cy="51707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50000"/>
              </a:lnSpc>
            </a:pPr>
            <a:endParaRPr lang="en-US" altLang="zh-TW" sz="2000" dirty="0">
              <a:solidFill>
                <a:srgbClr val="002060"/>
              </a:solidFill>
              <a:latin typeface="標楷體" panose="03000509000000000000" pitchFamily="65" charset="-120"/>
              <a:ea typeface="標楷體" panose="03000509000000000000" pitchFamily="65" charset="-120"/>
            </a:endParaRPr>
          </a:p>
          <a:p>
            <a:pPr>
              <a:lnSpc>
                <a:spcPct val="150000"/>
              </a:lnSpc>
            </a:pPr>
            <a:r>
              <a:rPr lang="zh-TW" altLang="en-US" sz="2000" dirty="0">
                <a:solidFill>
                  <a:srgbClr val="002060"/>
                </a:solidFill>
                <a:latin typeface="標楷體" panose="03000509000000000000" pitchFamily="65" charset="-120"/>
                <a:ea typeface="標楷體" panose="03000509000000000000" pitchFamily="65" charset="-120"/>
              </a:rPr>
              <a:t>歌聲、笑聲、掌聲</a:t>
            </a:r>
            <a:endParaRPr lang="en-US" altLang="zh-TW" sz="2000" dirty="0">
              <a:solidFill>
                <a:srgbClr val="002060"/>
              </a:solidFill>
              <a:latin typeface="標楷體" panose="03000509000000000000" pitchFamily="65" charset="-120"/>
              <a:ea typeface="標楷體" panose="03000509000000000000" pitchFamily="65" charset="-120"/>
            </a:endParaRPr>
          </a:p>
          <a:p>
            <a:pPr>
              <a:lnSpc>
                <a:spcPct val="150000"/>
              </a:lnSpc>
            </a:pPr>
            <a:r>
              <a:rPr lang="zh-TW" altLang="en-US" sz="2000" dirty="0">
                <a:solidFill>
                  <a:srgbClr val="002060"/>
                </a:solidFill>
                <a:latin typeface="標楷體" panose="03000509000000000000" pitchFamily="65" charset="-120"/>
                <a:ea typeface="標楷體" panose="03000509000000000000" pitchFamily="65" charset="-120"/>
              </a:rPr>
              <a:t>工廠的經營</a:t>
            </a:r>
            <a:endParaRPr lang="en-US" altLang="zh-TW" sz="2000" dirty="0">
              <a:solidFill>
                <a:srgbClr val="002060"/>
              </a:solidFill>
              <a:latin typeface="標楷體" panose="03000509000000000000" pitchFamily="65" charset="-120"/>
              <a:ea typeface="標楷體" panose="03000509000000000000" pitchFamily="65" charset="-120"/>
            </a:endParaRPr>
          </a:p>
          <a:p>
            <a:pPr>
              <a:lnSpc>
                <a:spcPct val="150000"/>
              </a:lnSpc>
            </a:pPr>
            <a:r>
              <a:rPr lang="zh-TW" altLang="en-US" sz="2000" dirty="0">
                <a:solidFill>
                  <a:srgbClr val="002060"/>
                </a:solidFill>
                <a:latin typeface="標楷體" panose="03000509000000000000" pitchFamily="65" charset="-120"/>
                <a:ea typeface="標楷體" panose="03000509000000000000" pitchFamily="65" charset="-120"/>
              </a:rPr>
              <a:t>人際關係</a:t>
            </a:r>
            <a:endParaRPr lang="en-US" altLang="zh-TW" sz="2000" dirty="0">
              <a:solidFill>
                <a:srgbClr val="002060"/>
              </a:solidFill>
              <a:latin typeface="標楷體" panose="03000509000000000000" pitchFamily="65" charset="-120"/>
              <a:ea typeface="標楷體" panose="03000509000000000000" pitchFamily="65" charset="-120"/>
            </a:endParaRPr>
          </a:p>
        </p:txBody>
      </p:sp>
      <p:pic>
        <p:nvPicPr>
          <p:cNvPr id="8" name="圖片 7" descr="S__18382854.jpg"/>
          <p:cNvPicPr>
            <a:picLocks noChangeAspect="1"/>
          </p:cNvPicPr>
          <p:nvPr/>
        </p:nvPicPr>
        <p:blipFill rotWithShape="1">
          <a:blip r:embed="rId2">
            <a:extLst>
              <a:ext uri="{28A0092B-C50C-407E-A947-70E740481C1C}">
                <a14:useLocalDpi xmlns:a14="http://schemas.microsoft.com/office/drawing/2010/main" val="0"/>
              </a:ext>
            </a:extLst>
          </a:blip>
          <a:srcRect l="6024" t="3072" r="5278" b="15388"/>
          <a:stretch/>
        </p:blipFill>
        <p:spPr>
          <a:xfrm>
            <a:off x="1394438" y="1021073"/>
            <a:ext cx="7227442" cy="4980844"/>
          </a:xfrm>
          <a:prstGeom prst="rect">
            <a:avLst/>
          </a:prstGeom>
        </p:spPr>
      </p:pic>
    </p:spTree>
    <p:extLst>
      <p:ext uri="{BB962C8B-B14F-4D97-AF65-F5344CB8AC3E}">
        <p14:creationId xmlns:p14="http://schemas.microsoft.com/office/powerpoint/2010/main" val="3599720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925" y="624110"/>
            <a:ext cx="4874675" cy="703947"/>
          </a:xfrm>
        </p:spPr>
        <p:txBody>
          <a:bodyPr/>
          <a:lstStyle/>
          <a:p>
            <a:r>
              <a:rPr lang="zh-TW" altLang="zh-TW" b="1" dirty="0">
                <a:latin typeface="標楷體" panose="03000509000000000000" pitchFamily="65" charset="-120"/>
                <a:ea typeface="標楷體" panose="03000509000000000000" pitchFamily="65" charset="-120"/>
              </a:rPr>
              <a:t>事業的基礎：「專業」</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lnSpcReduction="10000"/>
          </a:bodyPr>
          <a:lstStyle/>
          <a:p>
            <a:pPr>
              <a:lnSpc>
                <a:spcPct val="150000"/>
              </a:lnSpc>
            </a:pPr>
            <a:r>
              <a:rPr lang="zh-TW" altLang="zh-TW" sz="2800" dirty="0">
                <a:latin typeface="標楷體" panose="03000509000000000000" pitchFamily="65" charset="-120"/>
                <a:ea typeface="標楷體" panose="03000509000000000000" pitchFamily="65" charset="-120"/>
              </a:rPr>
              <a:t>東元電機，開啟人生視野</a:t>
            </a:r>
          </a:p>
          <a:p>
            <a:pPr>
              <a:lnSpc>
                <a:spcPct val="150000"/>
              </a:lnSpc>
            </a:pPr>
            <a:r>
              <a:rPr lang="zh-TW" altLang="zh-TW" sz="2800" dirty="0">
                <a:latin typeface="標楷體" panose="03000509000000000000" pitchFamily="65" charset="-120"/>
                <a:ea typeface="標楷體" panose="03000509000000000000" pitchFamily="65" charset="-120"/>
              </a:rPr>
              <a:t>應用產品的誕生</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zh-TW" sz="2800" dirty="0">
                <a:latin typeface="標楷體" panose="03000509000000000000" pitchFamily="65" charset="-120"/>
                <a:ea typeface="標楷體" panose="03000509000000000000" pitchFamily="65" charset="-120"/>
              </a:rPr>
              <a:t>東捷工業公司</a:t>
            </a:r>
          </a:p>
          <a:p>
            <a:pPr>
              <a:lnSpc>
                <a:spcPct val="150000"/>
              </a:lnSpc>
            </a:pPr>
            <a:r>
              <a:rPr lang="zh-TW" altLang="zh-TW" sz="2800" dirty="0">
                <a:latin typeface="標楷體" panose="03000509000000000000" pitchFamily="65" charset="-120"/>
                <a:ea typeface="標楷體" panose="03000509000000000000" pitchFamily="65" charset="-120"/>
              </a:rPr>
              <a:t>人生的轉捩點</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en-US" sz="2800" dirty="0">
                <a:latin typeface="標楷體" panose="03000509000000000000" pitchFamily="65" charset="-120"/>
                <a:ea typeface="標楷體" panose="03000509000000000000" pitchFamily="65" charset="-120"/>
              </a:rPr>
              <a:t>石川先生的鼓勵</a:t>
            </a:r>
            <a:endParaRPr lang="zh-TW" altLang="zh-TW" sz="2800" dirty="0">
              <a:latin typeface="標楷體" panose="03000509000000000000" pitchFamily="65" charset="-120"/>
              <a:ea typeface="標楷體" panose="03000509000000000000" pitchFamily="65" charset="-120"/>
            </a:endParaRPr>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3879" y="2222411"/>
            <a:ext cx="2458800" cy="3600000"/>
          </a:xfrm>
          <a:prstGeom prst="rect">
            <a:avLst/>
          </a:prstGeom>
        </p:spPr>
      </p:pic>
      <p:sp>
        <p:nvSpPr>
          <p:cNvPr id="5" name="矩形 4"/>
          <p:cNvSpPr/>
          <p:nvPr/>
        </p:nvSpPr>
        <p:spPr>
          <a:xfrm>
            <a:off x="7175351" y="5911222"/>
            <a:ext cx="3595856"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1963年4月4日，東元電機廠，與錢禎三合照</a:t>
            </a:r>
          </a:p>
        </p:txBody>
      </p:sp>
    </p:spTree>
    <p:extLst>
      <p:ext uri="{BB962C8B-B14F-4D97-AF65-F5344CB8AC3E}">
        <p14:creationId xmlns:p14="http://schemas.microsoft.com/office/powerpoint/2010/main" val="3344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92925" y="624110"/>
            <a:ext cx="8911687" cy="791033"/>
          </a:xfrm>
        </p:spPr>
        <p:txBody>
          <a:bodyPr/>
          <a:lstStyle/>
          <a:p>
            <a:r>
              <a:rPr lang="zh-TW" altLang="zh-TW" b="1" dirty="0">
                <a:latin typeface="標楷體" panose="03000509000000000000" pitchFamily="65" charset="-120"/>
                <a:ea typeface="標楷體" panose="03000509000000000000" pitchFamily="65" charset="-120"/>
              </a:rPr>
              <a:t>敏宏工業有限公司</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89212" y="1404254"/>
            <a:ext cx="8915400" cy="5225143"/>
          </a:xfrm>
        </p:spPr>
        <p:txBody>
          <a:bodyPr>
            <a:normAutofit/>
          </a:bodyPr>
          <a:lstStyle/>
          <a:p>
            <a:pPr>
              <a:lnSpc>
                <a:spcPct val="150000"/>
              </a:lnSpc>
            </a:pPr>
            <a:r>
              <a:rPr lang="en-US" altLang="zh-TW" sz="2800" dirty="0">
                <a:latin typeface="標楷體" panose="03000509000000000000" pitchFamily="65" charset="-120"/>
                <a:ea typeface="標楷體" panose="03000509000000000000" pitchFamily="65" charset="-120"/>
              </a:rPr>
              <a:t>1976</a:t>
            </a:r>
            <a:r>
              <a:rPr lang="zh-TW" altLang="zh-TW" sz="2800" dirty="0">
                <a:latin typeface="標楷體" panose="03000509000000000000" pitchFamily="65" charset="-120"/>
                <a:ea typeface="標楷體" panose="03000509000000000000" pitchFamily="65" charset="-120"/>
              </a:rPr>
              <a:t>年</a:t>
            </a:r>
            <a:r>
              <a:rPr lang="en-US" altLang="zh-TW" sz="2800" dirty="0">
                <a:latin typeface="標楷體" panose="03000509000000000000" pitchFamily="65" charset="-120"/>
                <a:ea typeface="標楷體" panose="03000509000000000000" pitchFamily="65" charset="-120"/>
              </a:rPr>
              <a:t>9</a:t>
            </a:r>
            <a:r>
              <a:rPr lang="zh-TW" altLang="zh-TW" sz="2800" dirty="0">
                <a:latin typeface="標楷體" panose="03000509000000000000" pitchFamily="65" charset="-120"/>
                <a:ea typeface="標楷體" panose="03000509000000000000" pitchFamily="65" charset="-120"/>
              </a:rPr>
              <a:t>月成立</a:t>
            </a:r>
          </a:p>
          <a:p>
            <a:pPr>
              <a:lnSpc>
                <a:spcPct val="150000"/>
              </a:lnSpc>
            </a:pPr>
            <a:r>
              <a:rPr lang="zh-TW" altLang="zh-TW" sz="2800" dirty="0">
                <a:latin typeface="標楷體" panose="03000509000000000000" pitchFamily="65" charset="-120"/>
                <a:ea typeface="標楷體" panose="03000509000000000000" pitchFamily="65" charset="-120"/>
              </a:rPr>
              <a:t>營業項目：天車工程設計製造</a:t>
            </a:r>
            <a:r>
              <a:rPr lang="zh-TW" altLang="en-US"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日本Ｎ／Ｈ電動吊車銷售</a:t>
            </a:r>
            <a:endParaRPr lang="en-US" altLang="zh-TW" sz="2800" dirty="0">
              <a:latin typeface="標楷體" panose="03000509000000000000" pitchFamily="65" charset="-120"/>
              <a:ea typeface="標楷體" panose="03000509000000000000" pitchFamily="65" charset="-120"/>
            </a:endParaRPr>
          </a:p>
          <a:p>
            <a:pPr>
              <a:lnSpc>
                <a:spcPct val="150000"/>
              </a:lnSpc>
            </a:pPr>
            <a:r>
              <a:rPr lang="zh-TW" altLang="zh-TW" sz="2800" dirty="0">
                <a:latin typeface="標楷體" panose="03000509000000000000" pitchFamily="65" charset="-120"/>
                <a:ea typeface="標楷體" panose="03000509000000000000" pitchFamily="65" charset="-120"/>
              </a:rPr>
              <a:t>感謝東和鋼鐵與遠東鋼鐵的協助</a:t>
            </a:r>
            <a:endParaRPr lang="en-US" altLang="zh-TW" sz="2800" dirty="0">
              <a:latin typeface="標楷體" panose="03000509000000000000" pitchFamily="65" charset="-120"/>
              <a:ea typeface="標楷體" panose="03000509000000000000" pitchFamily="65" charset="-120"/>
            </a:endParaRPr>
          </a:p>
          <a:p>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72" y="4493511"/>
            <a:ext cx="3048000" cy="2109216"/>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0628" y="4493511"/>
            <a:ext cx="3048000" cy="2063496"/>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493511"/>
            <a:ext cx="3048000" cy="2080260"/>
          </a:xfrm>
          <a:prstGeom prst="rect">
            <a:avLst/>
          </a:prstGeom>
        </p:spPr>
      </p:pic>
    </p:spTree>
    <p:extLst>
      <p:ext uri="{BB962C8B-B14F-4D97-AF65-F5344CB8AC3E}">
        <p14:creationId xmlns:p14="http://schemas.microsoft.com/office/powerpoint/2010/main" val="333368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447697" y="1132114"/>
            <a:ext cx="8915400" cy="3777622"/>
          </a:xfrm>
        </p:spPr>
        <p:txBody>
          <a:bodyPr/>
          <a:lstStyle/>
          <a:p>
            <a:pPr>
              <a:lnSpc>
                <a:spcPct val="150000"/>
              </a:lnSpc>
            </a:pPr>
            <a:r>
              <a:rPr lang="zh-TW" altLang="zh-TW" sz="2800" dirty="0">
                <a:latin typeface="標楷體" panose="03000509000000000000" pitchFamily="65" charset="-120"/>
                <a:ea typeface="標楷體" panose="03000509000000000000" pitchFamily="65" charset="-120"/>
              </a:rPr>
              <a:t>追求專業中的精專</a:t>
            </a:r>
          </a:p>
          <a:p>
            <a:pPr>
              <a:lnSpc>
                <a:spcPct val="150000"/>
              </a:lnSpc>
            </a:pPr>
            <a:r>
              <a:rPr lang="zh-TW" altLang="zh-TW" sz="2800" dirty="0">
                <a:solidFill>
                  <a:srgbClr val="FF0000"/>
                </a:solidFill>
                <a:latin typeface="標楷體" panose="03000509000000000000" pitchFamily="65" charset="-120"/>
                <a:ea typeface="標楷體" panose="03000509000000000000" pitchFamily="65" charset="-120"/>
              </a:rPr>
              <a:t>成功不二法則：「專業」</a:t>
            </a:r>
            <a:endParaRPr lang="en-US" altLang="zh-TW" sz="2800" dirty="0">
              <a:solidFill>
                <a:srgbClr val="FF0000"/>
              </a:solidFill>
            </a:endParaRPr>
          </a:p>
          <a:p>
            <a:endParaRPr lang="zh-TW" altLang="en-US" dirty="0"/>
          </a:p>
        </p:txBody>
      </p:sp>
      <p:pic>
        <p:nvPicPr>
          <p:cNvPr id="4" name="圖片 3"/>
          <p:cNvPicPr>
            <a:picLocks noChangeAspect="1"/>
          </p:cNvPicPr>
          <p:nvPr/>
        </p:nvPicPr>
        <p:blipFill>
          <a:blip r:embed="rId2"/>
          <a:stretch>
            <a:fillRect/>
          </a:stretch>
        </p:blipFill>
        <p:spPr>
          <a:xfrm>
            <a:off x="2934169" y="2867034"/>
            <a:ext cx="2525427" cy="36000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2" y="3348773"/>
            <a:ext cx="3600000" cy="2503800"/>
          </a:xfrm>
          <a:prstGeom prst="rect">
            <a:avLst/>
          </a:prstGeom>
        </p:spPr>
      </p:pic>
      <p:sp>
        <p:nvSpPr>
          <p:cNvPr id="6" name="矩形 5"/>
          <p:cNvSpPr/>
          <p:nvPr/>
        </p:nvSpPr>
        <p:spPr>
          <a:xfrm>
            <a:off x="6422572" y="5977960"/>
            <a:ext cx="3865161"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1977年，到日本HOIST實習，村上社長親自教導</a:t>
            </a:r>
          </a:p>
        </p:txBody>
      </p:sp>
    </p:spTree>
    <p:extLst>
      <p:ext uri="{BB962C8B-B14F-4D97-AF65-F5344CB8AC3E}">
        <p14:creationId xmlns:p14="http://schemas.microsoft.com/office/powerpoint/2010/main" val="98341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latin typeface="標楷體" panose="03000509000000000000" pitchFamily="65" charset="-120"/>
                <a:ea typeface="標楷體" panose="03000509000000000000" pitchFamily="65" charset="-120"/>
              </a:rPr>
              <a:t>敏宏的企業方針</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2589212" y="1741712"/>
            <a:ext cx="8915400" cy="4474029"/>
          </a:xfrm>
        </p:spPr>
        <p:txBody>
          <a:bodyPr>
            <a:normAutofit lnSpcReduction="10000"/>
          </a:bodyPr>
          <a:lstStyle/>
          <a:p>
            <a:pPr>
              <a:lnSpc>
                <a:spcPct val="150000"/>
              </a:lnSpc>
            </a:pPr>
            <a:r>
              <a:rPr lang="zh-TW" altLang="zh-TW" sz="2800" b="1" dirty="0">
                <a:latin typeface="標楷體" panose="03000509000000000000" pitchFamily="65" charset="-120"/>
                <a:ea typeface="標楷體" panose="03000509000000000000" pitchFamily="65" charset="-120"/>
              </a:rPr>
              <a:t>品質</a:t>
            </a:r>
            <a:r>
              <a:rPr lang="zh-TW" altLang="zh-TW"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商品是公司經營的動脈，產品則是公司人員的結晶。</a:t>
            </a:r>
          </a:p>
          <a:p>
            <a:pPr>
              <a:lnSpc>
                <a:spcPct val="150000"/>
              </a:lnSpc>
            </a:pPr>
            <a:r>
              <a:rPr lang="zh-TW" altLang="zh-TW" sz="2800" b="1" dirty="0">
                <a:solidFill>
                  <a:srgbClr val="002060"/>
                </a:solidFill>
                <a:latin typeface="標楷體" panose="03000509000000000000" pitchFamily="65" charset="-120"/>
                <a:ea typeface="標楷體" panose="03000509000000000000" pitchFamily="65" charset="-120"/>
              </a:rPr>
              <a:t>安全</a:t>
            </a:r>
            <a:r>
              <a:rPr lang="zh-TW" altLang="zh-TW" sz="2800" dirty="0">
                <a:solidFill>
                  <a:srgbClr val="002060"/>
                </a:solidFill>
                <a:latin typeface="標楷體" panose="03000509000000000000" pitchFamily="65" charset="-120"/>
                <a:ea typeface="標楷體" panose="03000509000000000000" pitchFamily="65" charset="-120"/>
              </a:rPr>
              <a:t>：</a:t>
            </a:r>
            <a:endParaRPr lang="en-US" altLang="zh-TW" sz="2800" dirty="0">
              <a:solidFill>
                <a:srgbClr val="002060"/>
              </a:solidFill>
              <a:latin typeface="標楷體" panose="03000509000000000000" pitchFamily="65" charset="-120"/>
              <a:ea typeface="標楷體" panose="03000509000000000000" pitchFamily="65" charset="-120"/>
            </a:endParaRPr>
          </a:p>
          <a:p>
            <a:pPr marL="0" indent="0">
              <a:lnSpc>
                <a:spcPct val="150000"/>
              </a:lnSpc>
              <a:buNone/>
            </a:pPr>
            <a:r>
              <a:rPr lang="en-US" altLang="zh-TW" sz="2800" dirty="0">
                <a:solidFill>
                  <a:srgbClr val="002060"/>
                </a:solidFill>
                <a:latin typeface="標楷體" panose="03000509000000000000" pitchFamily="65" charset="-120"/>
                <a:ea typeface="標楷體" panose="03000509000000000000" pitchFamily="65" charset="-120"/>
              </a:rPr>
              <a:t>	</a:t>
            </a:r>
            <a:r>
              <a:rPr lang="zh-TW" altLang="zh-TW" sz="2800" dirty="0">
                <a:solidFill>
                  <a:srgbClr val="002060"/>
                </a:solidFill>
                <a:latin typeface="標楷體" panose="03000509000000000000" pitchFamily="65" charset="-120"/>
                <a:ea typeface="標楷體" panose="03000509000000000000" pitchFamily="65" charset="-120"/>
              </a:rPr>
              <a:t>工程順利的考核，安全列為第一要素。</a:t>
            </a:r>
          </a:p>
          <a:p>
            <a:pPr>
              <a:lnSpc>
                <a:spcPct val="150000"/>
              </a:lnSpc>
            </a:pPr>
            <a:r>
              <a:rPr lang="zh-TW" altLang="zh-TW" sz="2800" b="1" dirty="0">
                <a:latin typeface="標楷體" panose="03000509000000000000" pitchFamily="65" charset="-120"/>
                <a:ea typeface="標楷體" panose="03000509000000000000" pitchFamily="65" charset="-120"/>
              </a:rPr>
              <a:t>誠實</a:t>
            </a:r>
            <a:r>
              <a:rPr lang="zh-TW" altLang="zh-TW" sz="2800" dirty="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pPr marL="0" indent="0">
              <a:lnSpc>
                <a:spcPct val="150000"/>
              </a:lnSpc>
              <a:buNone/>
            </a:pPr>
            <a:r>
              <a:rPr lang="en-US" altLang="zh-TW" sz="2800" dirty="0">
                <a:latin typeface="標楷體" panose="03000509000000000000" pitchFamily="65" charset="-120"/>
                <a:ea typeface="標楷體" panose="03000509000000000000" pitchFamily="65" charset="-120"/>
              </a:rPr>
              <a:t>	</a:t>
            </a:r>
            <a:r>
              <a:rPr lang="zh-TW" altLang="zh-TW" sz="2800" dirty="0">
                <a:latin typeface="標楷體" panose="03000509000000000000" pitchFamily="65" charset="-120"/>
                <a:ea typeface="標楷體" panose="03000509000000000000" pitchFamily="65" charset="-120"/>
              </a:rPr>
              <a:t>作人的道理就是誠心與實在，誠實才能往下紮根。</a:t>
            </a:r>
          </a:p>
        </p:txBody>
      </p:sp>
    </p:spTree>
    <p:extLst>
      <p:ext uri="{BB962C8B-B14F-4D97-AF65-F5344CB8AC3E}">
        <p14:creationId xmlns:p14="http://schemas.microsoft.com/office/powerpoint/2010/main" val="730823553"/>
      </p:ext>
    </p:extLst>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絲縷">
  <a:themeElements>
    <a:clrScheme name="自訂 4">
      <a:dk1>
        <a:sysClr val="windowText" lastClr="000000"/>
      </a:dk1>
      <a:lt1>
        <a:sysClr val="window" lastClr="FFFFFF"/>
      </a:lt1>
      <a:dk2>
        <a:srgbClr val="696464"/>
      </a:dk2>
      <a:lt2>
        <a:srgbClr val="E9E5DC"/>
      </a:lt2>
      <a:accent1>
        <a:srgbClr val="E1776C"/>
      </a:accent1>
      <a:accent2>
        <a:srgbClr val="9B2D1F"/>
      </a:accent2>
      <a:accent3>
        <a:srgbClr val="A28E6A"/>
      </a:accent3>
      <a:accent4>
        <a:srgbClr val="997200"/>
      </a:accent4>
      <a:accent5>
        <a:srgbClr val="918485"/>
      </a:accent5>
      <a:accent6>
        <a:srgbClr val="FFD147"/>
      </a:accent6>
      <a:hlink>
        <a:srgbClr val="CC9900"/>
      </a:hlink>
      <a:folHlink>
        <a:srgbClr val="96A9A9"/>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精細單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絲縷">
  <a:themeElements>
    <a:clrScheme name="自訂 5">
      <a:dk1>
        <a:sysClr val="windowText" lastClr="000000"/>
      </a:dk1>
      <a:lt1>
        <a:sysClr val="window" lastClr="FFFFFF"/>
      </a:lt1>
      <a:dk2>
        <a:srgbClr val="335B74"/>
      </a:dk2>
      <a:lt2>
        <a:srgbClr val="DFE3E5"/>
      </a:lt2>
      <a:accent1>
        <a:srgbClr val="A0C7C5"/>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458</TotalTime>
  <Words>1419</Words>
  <Application>Microsoft Office PowerPoint</Application>
  <PresentationFormat>寬螢幕</PresentationFormat>
  <Paragraphs>182</Paragraphs>
  <Slides>31</Slides>
  <Notes>0</Notes>
  <HiddenSlides>0</HiddenSlides>
  <MMClips>0</MMClips>
  <ScaleCrop>false</ScaleCrop>
  <HeadingPairs>
    <vt:vector size="6" baseType="variant">
      <vt:variant>
        <vt:lpstr>使用字型</vt:lpstr>
      </vt:variant>
      <vt:variant>
        <vt:i4>7</vt:i4>
      </vt:variant>
      <vt:variant>
        <vt:lpstr>佈景主題</vt:lpstr>
      </vt:variant>
      <vt:variant>
        <vt:i4>3</vt:i4>
      </vt:variant>
      <vt:variant>
        <vt:lpstr>投影片標題</vt:lpstr>
      </vt:variant>
      <vt:variant>
        <vt:i4>31</vt:i4>
      </vt:variant>
    </vt:vector>
  </HeadingPairs>
  <TitlesOfParts>
    <vt:vector size="41" baseType="lpstr">
      <vt:lpstr>BiauKai</vt:lpstr>
      <vt:lpstr>新細明體</vt:lpstr>
      <vt:lpstr>標楷體</vt:lpstr>
      <vt:lpstr>Arial</vt:lpstr>
      <vt:lpstr>Century Gothic</vt:lpstr>
      <vt:lpstr>Wingdings</vt:lpstr>
      <vt:lpstr>Wingdings 3</vt:lpstr>
      <vt:lpstr>絲縷</vt:lpstr>
      <vt:lpstr>1_絲縷</vt:lpstr>
      <vt:lpstr>2_絲縷</vt:lpstr>
      <vt:lpstr>傳承</vt:lpstr>
      <vt:lpstr>傳接繼承，將學問、技藝、教義等傳授與繼承的過程。</vt:lpstr>
      <vt:lpstr>事業成功之道</vt:lpstr>
      <vt:lpstr>PowerPoint 簡報</vt:lpstr>
      <vt:lpstr>PowerPoint 簡報</vt:lpstr>
      <vt:lpstr>事業的基礎：「專業」</vt:lpstr>
      <vt:lpstr>敏宏工業有限公司</vt:lpstr>
      <vt:lpstr>PowerPoint 簡報</vt:lpstr>
      <vt:lpstr>敏宏的企業方針</vt:lpstr>
      <vt:lpstr>敏宏的組織精神</vt:lpstr>
      <vt:lpstr>名言的鼓勵</vt:lpstr>
      <vt:lpstr>扶輪 ROTARY</vt:lpstr>
      <vt:lpstr>創社</vt:lpstr>
      <vt:lpstr>土城扶輪社 第七屆社長 陳錫圭</vt:lpstr>
      <vt:lpstr>土城扶輪社社旗更改</vt:lpstr>
      <vt:lpstr>PowerPoint 簡報</vt:lpstr>
      <vt:lpstr>扶輪主題： 「國際扶輪社 西元1989年至90年度」</vt:lpstr>
      <vt:lpstr>舉辦馬拉松慢跑活動</vt:lpstr>
      <vt:lpstr>PowerPoint 簡報</vt:lpstr>
      <vt:lpstr>土城中央扶輪社</vt:lpstr>
      <vt:lpstr>扶輪精神：前總監(PDG) 李超然 CHAO</vt:lpstr>
      <vt:lpstr>感恩</vt:lpstr>
      <vt:lpstr>臺灣檜木</vt:lpstr>
      <vt:lpstr>天理教、石川先生</vt:lpstr>
      <vt:lpstr>日本ホイスト株式會社、扶桑產業株式會社</vt:lpstr>
      <vt:lpstr>PowerPoint 簡報</vt:lpstr>
      <vt:lpstr>益州集團、新竹關西朝音禪寺</vt:lpstr>
      <vt:lpstr>周幸男顧問、何仁傑同學、陳廣雍同學</vt:lpstr>
      <vt:lpstr>PowerPoint 簡報</vt:lpstr>
      <vt:lpstr>PowerPoint 簡報</vt:lpstr>
      <vt:lpstr>謝謝聆聽。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傳承</dc:title>
  <dc:creator>user</dc:creator>
  <cp:lastModifiedBy>rotary</cp:lastModifiedBy>
  <cp:revision>59</cp:revision>
  <cp:lastPrinted>2020-09-02T02:46:54Z</cp:lastPrinted>
  <dcterms:created xsi:type="dcterms:W3CDTF">2020-09-01T01:46:47Z</dcterms:created>
  <dcterms:modified xsi:type="dcterms:W3CDTF">2020-09-10T04:05:18Z</dcterms:modified>
</cp:coreProperties>
</file>