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3"/>
  </p:notesMasterIdLst>
  <p:sldIdLst>
    <p:sldId id="256" r:id="rId4"/>
    <p:sldId id="324" r:id="rId5"/>
    <p:sldId id="305" r:id="rId6"/>
    <p:sldId id="307" r:id="rId7"/>
    <p:sldId id="311" r:id="rId8"/>
    <p:sldId id="308" r:id="rId9"/>
    <p:sldId id="309" r:id="rId10"/>
    <p:sldId id="310" r:id="rId11"/>
    <p:sldId id="304" r:id="rId12"/>
    <p:sldId id="312" r:id="rId13"/>
    <p:sldId id="313" r:id="rId14"/>
    <p:sldId id="274" r:id="rId15"/>
    <p:sldId id="271" r:id="rId16"/>
    <p:sldId id="259" r:id="rId17"/>
    <p:sldId id="273" r:id="rId18"/>
    <p:sldId id="272" r:id="rId19"/>
    <p:sldId id="257" r:id="rId20"/>
    <p:sldId id="263" r:id="rId21"/>
    <p:sldId id="264" r:id="rId22"/>
    <p:sldId id="298" r:id="rId23"/>
    <p:sldId id="299" r:id="rId24"/>
    <p:sldId id="266" r:id="rId25"/>
    <p:sldId id="281" r:id="rId26"/>
    <p:sldId id="282" r:id="rId27"/>
    <p:sldId id="285" r:id="rId28"/>
    <p:sldId id="286" r:id="rId29"/>
    <p:sldId id="279" r:id="rId30"/>
    <p:sldId id="278" r:id="rId31"/>
    <p:sldId id="314" r:id="rId32"/>
    <p:sldId id="316" r:id="rId33"/>
    <p:sldId id="322" r:id="rId34"/>
    <p:sldId id="318" r:id="rId35"/>
    <p:sldId id="319" r:id="rId36"/>
    <p:sldId id="323" r:id="rId37"/>
    <p:sldId id="315" r:id="rId38"/>
    <p:sldId id="320" r:id="rId39"/>
    <p:sldId id="325" r:id="rId40"/>
    <p:sldId id="317" r:id="rId41"/>
    <p:sldId id="321" r:id="rId4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3880" autoAdjust="0"/>
  </p:normalViewPr>
  <p:slideViewPr>
    <p:cSldViewPr>
      <p:cViewPr>
        <p:scale>
          <a:sx n="67" d="100"/>
          <a:sy n="67" d="100"/>
        </p:scale>
        <p:origin x="-118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4DB753-27B9-4CB9-BFE1-90E6A5E4DECB}" type="datetimeFigureOut">
              <a:rPr lang="zh-TW" altLang="en-US" smtClean="0"/>
              <a:t>2020/7/28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8AE84-F79D-483E-9B27-55D1B65B521C}" type="slidenum">
              <a:rPr lang="zh-TW" altLang="en-US" smtClean="0"/>
              <a:t>‹#›</a:t>
            </a:fld>
            <a:endParaRPr lang="zh-TW" altLang="en-US"/>
          </a:p>
        </p:txBody>
      </p:sp>
    </p:spTree>
    <p:extLst>
      <p:ext uri="{BB962C8B-B14F-4D97-AF65-F5344CB8AC3E}">
        <p14:creationId xmlns:p14="http://schemas.microsoft.com/office/powerpoint/2010/main" val="1830163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TextEdit="1"/>
          </p:cNvSpPr>
          <p:nvPr>
            <p:ph type="sldImg"/>
          </p:nvPr>
        </p:nvSpPr>
        <p:spPr bwMode="auto">
          <a:noFill/>
          <a:ln>
            <a:solidFill>
              <a:srgbClr val="000000"/>
            </a:solidFill>
            <a:miter lim="800000"/>
            <a:headEnd/>
            <a:tailEnd/>
          </a:ln>
        </p:spPr>
      </p:sp>
      <p:sp>
        <p:nvSpPr>
          <p:cNvPr id="84994" name="Rectangle 3"/>
          <p:cNvSpPr>
            <a:spLocks noGrp="1"/>
          </p:cNvSpPr>
          <p:nvPr>
            <p:ph type="body" idx="1"/>
          </p:nvPr>
        </p:nvSpPr>
        <p:spPr bwMode="auto">
          <a:noFill/>
        </p:spPr>
        <p:txBody>
          <a:bodyPr wrap="square" numCol="1" anchor="t" anchorCtr="0" compatLnSpc="1">
            <a:prstTxWarp prst="textNoShape">
              <a:avLst/>
            </a:prstTxWarp>
          </a:bodyPr>
          <a:lstStyle/>
          <a:p>
            <a:r>
              <a:rPr lang="en-US" altLang="zh-TW"/>
              <a:t>From this pathway we can see that Phe want to metabolize into Tyr</a:t>
            </a:r>
          </a:p>
        </p:txBody>
      </p:sp>
    </p:spTree>
    <p:extLst>
      <p:ext uri="{BB962C8B-B14F-4D97-AF65-F5344CB8AC3E}">
        <p14:creationId xmlns:p14="http://schemas.microsoft.com/office/powerpoint/2010/main" val="270490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3F411CF-BB4B-4171-A557-265993757ED2}" type="slidenum">
              <a:rPr lang="zh-TW" altLang="en-US" smtClean="0"/>
              <a:pPr/>
              <a:t>28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3604418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105618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4009836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5C9BD5D-8E9D-406C-AAFD-FDC901A6EE2F}"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4544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367BB80-3A11-4732-AA68-8BB4FE20DED5}"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512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5D8900D-D1B5-43A6-82E0-0D313A179C85}"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6447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CEAB3FD-0C08-4FF5-A8EF-15FCBE5BF474}"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67050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EE71CF3-9DF2-4889-AB88-3C70939BDDD7}"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19370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65216C3-E69A-4CD8-92BB-8C454A7F2593}"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31282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C24D0A-D835-416C-97C6-114CEAAF2C1E}"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42994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D37C95C-873C-4C81-BECB-DDFD5B9FBB73}"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7464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573085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D613312-1552-4E22-8A6F-61AA9D6E6645}"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70424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C828EBE-9299-456E-AAFD-5C43A12E6C93}"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21221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6AAFB00-01C6-447E-931C-27A34A8984DF}"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61282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25C9BD5D-8E9D-406C-AAFD-FDC901A6EE2F}"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29425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367BB80-3A11-4732-AA68-8BB4FE20DED5}"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77003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65D8900D-D1B5-43A6-82E0-0D313A179C85}"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120852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2CEAB3FD-0C08-4FF5-A8EF-15FCBE5BF474}"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8065949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EE71CF3-9DF2-4889-AB88-3C70939BDDD7}"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80866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65216C3-E69A-4CD8-92BB-8C454A7F2593}"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685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C24D0A-D835-416C-97C6-114CEAAF2C1E}"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3200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2213617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D37C95C-873C-4C81-BECB-DDFD5B9FBB73}"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265619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D613312-1552-4E22-8A6F-61AA9D6E6645}"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60501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C828EBE-9299-456E-AAFD-5C43A12E6C93}"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28523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6AAFB00-01C6-447E-931C-27A34A8984DF}"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35343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1766841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365803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430222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3767319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427669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DB3A3007-C7A3-4883-BBEC-4E9B9AC95C68}" type="datetimeFigureOut">
              <a:rPr lang="zh-TW" altLang="en-US" smtClean="0"/>
              <a:t>2020/7/28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1981823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3A3007-C7A3-4883-BBEC-4E9B9AC95C68}" type="datetimeFigureOut">
              <a:rPr lang="zh-TW" altLang="en-US" smtClean="0"/>
              <a:t>2020/7/28</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075FB-4B8D-468F-A869-4DC03EF6464F}" type="slidenum">
              <a:rPr lang="zh-TW" altLang="en-US" smtClean="0"/>
              <a:t>‹#›</a:t>
            </a:fld>
            <a:endParaRPr lang="zh-TW" altLang="en-US"/>
          </a:p>
        </p:txBody>
      </p:sp>
    </p:spTree>
    <p:extLst>
      <p:ext uri="{BB962C8B-B14F-4D97-AF65-F5344CB8AC3E}">
        <p14:creationId xmlns:p14="http://schemas.microsoft.com/office/powerpoint/2010/main" val="120981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7E2F7-D165-42C8-8D23-20F712BF5841}" type="datetime1">
              <a:rPr lang="zh-TW" altLang="en-US" smtClean="0">
                <a:solidFill>
                  <a:prstClr val="black">
                    <a:tint val="75000"/>
                  </a:prstClr>
                </a:solidFill>
              </a:rPr>
              <a:pPr/>
              <a:t>2020/7/28</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14699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7E2F7-D165-42C8-8D23-20F712BF5841}" type="datetime1">
              <a:rPr lang="zh-TW" altLang="en-US" smtClean="0">
                <a:solidFill>
                  <a:prstClr val="black">
                    <a:tint val="75000"/>
                  </a:prstClr>
                </a:solidFill>
              </a:rPr>
              <a:pPr/>
              <a:t>2020/7/30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695358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8.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3249" y="1844824"/>
            <a:ext cx="7772400" cy="1470025"/>
          </a:xfrm>
        </p:spPr>
        <p:txBody>
          <a:bodyPr>
            <a:normAutofit fontScale="90000"/>
          </a:bodyPr>
          <a:lstStyle/>
          <a:p>
            <a:pPr algn="r"/>
            <a:r>
              <a:rPr lang="zh-TW" altLang="zh-TW" i="1" dirty="0"/>
              <a:t>生技醫療產業的發展與趨勢</a:t>
            </a:r>
            <a:r>
              <a:rPr lang="en-US" altLang="zh-TW" sz="2700" i="1" dirty="0" smtClean="0"/>
              <a:t/>
            </a:r>
            <a:br>
              <a:rPr lang="en-US" altLang="zh-TW" sz="2700" i="1" dirty="0" smtClean="0"/>
            </a:br>
            <a:r>
              <a:rPr lang="zh-TW" altLang="en-US" sz="2700" i="1" dirty="0" smtClean="0"/>
              <a:t>從個人保健至產業投資</a:t>
            </a:r>
            <a:r>
              <a:rPr lang="en-US" altLang="zh-TW" sz="3200" i="1" dirty="0"/>
              <a:t/>
            </a:r>
            <a:br>
              <a:rPr lang="en-US" altLang="zh-TW" sz="3200" i="1" dirty="0"/>
            </a:br>
            <a:r>
              <a:rPr lang="zh-TW" altLang="en-US" sz="2700" i="1" dirty="0" smtClean="0"/>
              <a:t>以癌症藥物開發為例</a:t>
            </a:r>
            <a:endParaRPr lang="zh-TW" altLang="en-US" sz="3600" i="1" dirty="0"/>
          </a:p>
        </p:txBody>
      </p:sp>
      <p:sp>
        <p:nvSpPr>
          <p:cNvPr id="3" name="副標題 2"/>
          <p:cNvSpPr>
            <a:spLocks noGrp="1"/>
          </p:cNvSpPr>
          <p:nvPr>
            <p:ph type="subTitle" idx="1"/>
          </p:nvPr>
        </p:nvSpPr>
        <p:spPr/>
        <p:txBody>
          <a:bodyPr/>
          <a:lstStyle/>
          <a:p>
            <a:pPr algn="r"/>
            <a:r>
              <a:rPr lang="zh-TW" altLang="en-US" dirty="0" smtClean="0"/>
              <a:t>劉朝瀚博士</a:t>
            </a:r>
            <a:endParaRPr lang="en-US" altLang="zh-TW" dirty="0" smtClean="0"/>
          </a:p>
          <a:p>
            <a:pPr algn="r"/>
            <a:r>
              <a:rPr lang="zh-TW" altLang="en-US" dirty="0"/>
              <a:t>麗寶新</a:t>
            </a:r>
            <a:r>
              <a:rPr lang="zh-TW" altLang="en-US" dirty="0" smtClean="0"/>
              <a:t>藥</a:t>
            </a:r>
            <a:endParaRPr lang="en-US" altLang="zh-TW" dirty="0" smtClean="0"/>
          </a:p>
          <a:p>
            <a:pPr algn="r"/>
            <a:r>
              <a:rPr lang="zh-TW" altLang="en-US" dirty="0"/>
              <a:t>副總經理</a:t>
            </a:r>
            <a:endParaRPr lang="en-US" altLang="zh-TW" dirty="0" smtClean="0"/>
          </a:p>
          <a:p>
            <a:endParaRPr lang="en-US" altLang="zh-TW" dirty="0" smtClean="0"/>
          </a:p>
          <a:p>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1" y="364502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149080"/>
            <a:ext cx="1493585" cy="1200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768" y="5470376"/>
            <a:ext cx="1645496" cy="109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3503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癌症腫瘤的</a:t>
            </a:r>
            <a:r>
              <a:rPr lang="zh-TW" altLang="en-US" dirty="0" smtClean="0"/>
              <a:t>形成</a:t>
            </a:r>
            <a:r>
              <a:rPr lang="en-US" altLang="zh-TW" dirty="0" smtClean="0"/>
              <a:t/>
            </a:r>
            <a:br>
              <a:rPr lang="en-US" altLang="zh-TW" dirty="0" smtClean="0"/>
            </a:br>
            <a:r>
              <a:rPr lang="zh-TW" altLang="en-US" sz="2200" dirty="0" smtClean="0"/>
              <a:t>一種</a:t>
            </a:r>
            <a:r>
              <a:rPr lang="zh-TW" altLang="en-US" sz="3100" dirty="0" smtClean="0"/>
              <a:t>細胞的進化</a:t>
            </a:r>
            <a:endParaRPr lang="zh-TW" altLang="en-US" sz="3100" dirty="0"/>
          </a:p>
        </p:txBody>
      </p:sp>
      <p:pic>
        <p:nvPicPr>
          <p:cNvPr id="7175"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612" y="4055964"/>
            <a:ext cx="5162641" cy="218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775" y="1679700"/>
            <a:ext cx="493637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p:cNvSpPr txBox="1"/>
          <p:nvPr/>
        </p:nvSpPr>
        <p:spPr>
          <a:xfrm>
            <a:off x="323528" y="4733653"/>
            <a:ext cx="1584176" cy="923330"/>
          </a:xfrm>
          <a:prstGeom prst="rect">
            <a:avLst/>
          </a:prstGeom>
          <a:noFill/>
        </p:spPr>
        <p:txBody>
          <a:bodyPr wrap="square" rtlCol="0">
            <a:spAutoFit/>
          </a:bodyPr>
          <a:lstStyle/>
          <a:p>
            <a:r>
              <a:rPr lang="zh-TW" altLang="en-US" dirty="0" smtClean="0"/>
              <a:t>細胞的進化</a:t>
            </a:r>
            <a:endParaRPr lang="en-US" altLang="zh-TW" dirty="0" smtClean="0"/>
          </a:p>
          <a:p>
            <a:r>
              <a:rPr lang="zh-TW" altLang="en-US" dirty="0" smtClean="0"/>
              <a:t>掙脫對宿主的羈絆</a:t>
            </a:r>
            <a:endParaRPr lang="zh-TW" altLang="en-US" dirty="0"/>
          </a:p>
        </p:txBody>
      </p:sp>
      <p:sp>
        <p:nvSpPr>
          <p:cNvPr id="16" name="文字方塊 15"/>
          <p:cNvSpPr txBox="1"/>
          <p:nvPr/>
        </p:nvSpPr>
        <p:spPr>
          <a:xfrm>
            <a:off x="323528" y="1967732"/>
            <a:ext cx="1584176" cy="923330"/>
          </a:xfrm>
          <a:prstGeom prst="rect">
            <a:avLst/>
          </a:prstGeom>
          <a:noFill/>
        </p:spPr>
        <p:txBody>
          <a:bodyPr wrap="square" rtlCol="0">
            <a:spAutoFit/>
          </a:bodyPr>
          <a:lstStyle/>
          <a:p>
            <a:r>
              <a:rPr lang="zh-TW" altLang="en-US" dirty="0" smtClean="0"/>
              <a:t>人類的進化</a:t>
            </a:r>
            <a:endParaRPr lang="en-US" altLang="zh-TW" dirty="0" smtClean="0"/>
          </a:p>
          <a:p>
            <a:r>
              <a:rPr lang="zh-TW" altLang="en-US" dirty="0" smtClean="0"/>
              <a:t>掙脫對大自然的束縛</a:t>
            </a:r>
            <a:endParaRPr lang="zh-TW" altLang="en-US" dirty="0"/>
          </a:p>
        </p:txBody>
      </p:sp>
    </p:spTree>
    <p:extLst>
      <p:ext uri="{BB962C8B-B14F-4D97-AF65-F5344CB8AC3E}">
        <p14:creationId xmlns:p14="http://schemas.microsoft.com/office/powerpoint/2010/main" val="370010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r>
              <a:rPr lang="zh-TW" altLang="en-US" dirty="0" smtClean="0"/>
              <a:t>癌症是</a:t>
            </a:r>
            <a:r>
              <a:rPr lang="zh-TW" altLang="en-US" dirty="0" smtClean="0">
                <a:solidFill>
                  <a:srgbClr val="FF0000"/>
                </a:solidFill>
              </a:rPr>
              <a:t>基因</a:t>
            </a:r>
            <a:r>
              <a:rPr lang="zh-TW" altLang="en-US" dirty="0" smtClean="0"/>
              <a:t>與免疫的疾病</a:t>
            </a:r>
            <a:endParaRPr lang="zh-TW" altLang="en-US" dirty="0"/>
          </a:p>
        </p:txBody>
      </p:sp>
      <p:sp>
        <p:nvSpPr>
          <p:cNvPr id="3" name="內容版面配置區 2"/>
          <p:cNvSpPr>
            <a:spLocks noGrp="1"/>
          </p:cNvSpPr>
          <p:nvPr>
            <p:ph idx="1"/>
          </p:nvPr>
        </p:nvSpPr>
        <p:spPr>
          <a:xfrm>
            <a:off x="446856" y="1124744"/>
            <a:ext cx="8229600" cy="5257800"/>
          </a:xfrm>
        </p:spPr>
        <p:txBody>
          <a:bodyPr>
            <a:normAutofit fontScale="92500" lnSpcReduction="20000"/>
          </a:bodyPr>
          <a:lstStyle/>
          <a:p>
            <a:r>
              <a:rPr lang="zh-TW" altLang="en-US" dirty="0" smtClean="0"/>
              <a:t>癌症</a:t>
            </a:r>
            <a:r>
              <a:rPr lang="zh-TW" altLang="en-US" dirty="0"/>
              <a:t>多樣性</a:t>
            </a:r>
            <a:r>
              <a:rPr lang="en-US" altLang="zh-TW" dirty="0"/>
              <a:t>(</a:t>
            </a:r>
            <a:r>
              <a:rPr lang="zh-TW" altLang="en-US" dirty="0"/>
              <a:t>肺癌也有很多種</a:t>
            </a:r>
            <a:r>
              <a:rPr lang="en-US" altLang="zh-TW" dirty="0"/>
              <a:t>)</a:t>
            </a:r>
          </a:p>
          <a:p>
            <a:pPr lvl="1"/>
            <a:r>
              <a:rPr lang="zh-TW" altLang="en-US" dirty="0" smtClean="0"/>
              <a:t>傳統的分法</a:t>
            </a:r>
            <a:r>
              <a:rPr lang="en-US" altLang="zh-TW" dirty="0" smtClean="0"/>
              <a:t>, </a:t>
            </a:r>
            <a:r>
              <a:rPr lang="zh-TW" altLang="en-US" dirty="0"/>
              <a:t>取決於</a:t>
            </a:r>
            <a:r>
              <a:rPr lang="zh-TW" altLang="en-US" dirty="0" smtClean="0"/>
              <a:t>癌化細胞與其癌化的器官</a:t>
            </a:r>
            <a:endParaRPr lang="en-US" altLang="zh-TW" dirty="0" smtClean="0"/>
          </a:p>
          <a:p>
            <a:pPr marL="457200" lvl="1" indent="0">
              <a:buNone/>
            </a:pPr>
            <a:endParaRPr lang="en-US" altLang="zh-TW" dirty="0" smtClean="0"/>
          </a:p>
          <a:p>
            <a:r>
              <a:rPr lang="zh-TW" altLang="en-US" dirty="0" smtClean="0"/>
              <a:t>有些癌症跟先天遺傳的關聯性</a:t>
            </a:r>
            <a:endParaRPr lang="en-US" altLang="zh-TW" dirty="0" smtClean="0"/>
          </a:p>
          <a:p>
            <a:pPr lvl="1"/>
            <a:r>
              <a:rPr lang="zh-TW" altLang="en-US" dirty="0" smtClean="0"/>
              <a:t>大約</a:t>
            </a:r>
            <a:r>
              <a:rPr lang="zh-TW" altLang="en-US" dirty="0"/>
              <a:t>有</a:t>
            </a:r>
            <a:r>
              <a:rPr lang="en-US" altLang="zh-TW" dirty="0"/>
              <a:t>5-10% </a:t>
            </a:r>
            <a:r>
              <a:rPr lang="zh-TW" altLang="en-US" dirty="0"/>
              <a:t>的癌症病人，是因為遺傳到某些突變的基因而導致</a:t>
            </a:r>
            <a:endParaRPr lang="en-US" altLang="zh-TW" dirty="0"/>
          </a:p>
          <a:p>
            <a:pPr lvl="1"/>
            <a:r>
              <a:rPr lang="zh-TW" altLang="en-US" dirty="0"/>
              <a:t>罹癌年輕化</a:t>
            </a:r>
            <a:endParaRPr lang="en-US" altLang="zh-TW" dirty="0"/>
          </a:p>
          <a:p>
            <a:pPr lvl="1"/>
            <a:r>
              <a:rPr lang="zh-TW" altLang="en-US" dirty="0"/>
              <a:t>較少見癌症</a:t>
            </a:r>
            <a:endParaRPr lang="en-US" altLang="zh-TW" dirty="0"/>
          </a:p>
          <a:p>
            <a:pPr lvl="1"/>
            <a:r>
              <a:rPr lang="zh-TW" altLang="en-US" dirty="0"/>
              <a:t>多重癌症家族史</a:t>
            </a:r>
            <a:endParaRPr lang="en-US" altLang="zh-TW" dirty="0"/>
          </a:p>
          <a:p>
            <a:pPr lvl="1"/>
            <a:r>
              <a:rPr lang="zh-TW" altLang="en-US" dirty="0"/>
              <a:t>例如</a:t>
            </a:r>
            <a:r>
              <a:rPr lang="en-US" altLang="zh-TW" dirty="0" smtClean="0"/>
              <a:t>:</a:t>
            </a:r>
            <a:r>
              <a:rPr lang="zh-TW" altLang="en-US" dirty="0"/>
              <a:t> </a:t>
            </a:r>
            <a:r>
              <a:rPr lang="en-US" altLang="zh-TW" dirty="0" smtClean="0"/>
              <a:t>BRCA1 </a:t>
            </a:r>
            <a:r>
              <a:rPr lang="zh-TW" altLang="en-US" dirty="0"/>
              <a:t>或</a:t>
            </a:r>
            <a:r>
              <a:rPr lang="en-US" altLang="zh-TW" dirty="0" smtClean="0"/>
              <a:t> BRCA 2</a:t>
            </a:r>
            <a:r>
              <a:rPr lang="zh-TW" altLang="en-US" dirty="0" smtClean="0"/>
              <a:t> 基因突變所引發的乳癌和子宮頸癌</a:t>
            </a:r>
            <a:endParaRPr lang="en-US" altLang="zh-TW" dirty="0" smtClean="0"/>
          </a:p>
          <a:p>
            <a:r>
              <a:rPr lang="zh-TW" altLang="en-US" dirty="0" smtClean="0"/>
              <a:t>其他絕大部分的癌症是後天影響的</a:t>
            </a:r>
            <a:endParaRPr lang="en-US" altLang="zh-TW" dirty="0" smtClean="0"/>
          </a:p>
          <a:p>
            <a:pPr lvl="1"/>
            <a:r>
              <a:rPr lang="zh-TW" altLang="en-US" dirty="0" smtClean="0"/>
              <a:t>後天</a:t>
            </a:r>
            <a:r>
              <a:rPr lang="zh-TW" altLang="en-US" dirty="0"/>
              <a:t>體細胞基因變異與環境因子的雙重影響</a:t>
            </a:r>
          </a:p>
        </p:txBody>
      </p:sp>
    </p:spTree>
    <p:extLst>
      <p:ext uri="{BB962C8B-B14F-4D97-AF65-F5344CB8AC3E}">
        <p14:creationId xmlns:p14="http://schemas.microsoft.com/office/powerpoint/2010/main" val="2670964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精準醫學</a:t>
            </a:r>
            <a:r>
              <a:rPr lang="en-US" altLang="zh-TW" dirty="0" smtClean="0"/>
              <a:t>: </a:t>
            </a:r>
            <a:r>
              <a:rPr lang="zh-TW" altLang="en-US" dirty="0" smtClean="0"/>
              <a:t>個人化的重要性</a:t>
            </a:r>
            <a:endParaRPr lang="zh-TW" altLang="en-US" dirty="0"/>
          </a:p>
        </p:txBody>
      </p:sp>
      <p:sp>
        <p:nvSpPr>
          <p:cNvPr id="4" name="文字版面配置區 3"/>
          <p:cNvSpPr>
            <a:spLocks noGrp="1"/>
          </p:cNvSpPr>
          <p:nvPr>
            <p:ph type="body" idx="1"/>
          </p:nvPr>
        </p:nvSpPr>
        <p:spPr>
          <a:xfrm>
            <a:off x="457200" y="1453225"/>
            <a:ext cx="4040188" cy="639762"/>
          </a:xfrm>
        </p:spPr>
        <p:txBody>
          <a:bodyPr/>
          <a:lstStyle/>
          <a:p>
            <a:pPr algn="ctr"/>
            <a:r>
              <a:rPr lang="zh-TW" altLang="en-US" dirty="0" smtClean="0"/>
              <a:t>孔子</a:t>
            </a:r>
            <a:endParaRPr lang="zh-TW" altLang="en-US" dirty="0"/>
          </a:p>
        </p:txBody>
      </p:sp>
      <p:sp>
        <p:nvSpPr>
          <p:cNvPr id="6" name="文字版面配置區 5"/>
          <p:cNvSpPr>
            <a:spLocks noGrp="1"/>
          </p:cNvSpPr>
          <p:nvPr>
            <p:ph type="body" sz="quarter" idx="3"/>
          </p:nvPr>
        </p:nvSpPr>
        <p:spPr>
          <a:xfrm>
            <a:off x="4582130" y="1480519"/>
            <a:ext cx="4041775" cy="639762"/>
          </a:xfrm>
        </p:spPr>
        <p:txBody>
          <a:bodyPr/>
          <a:lstStyle/>
          <a:p>
            <a:pPr algn="ctr"/>
            <a:r>
              <a:rPr lang="zh-TW" altLang="en-US" dirty="0" smtClean="0"/>
              <a:t>美國前總統</a:t>
            </a:r>
            <a:endParaRPr lang="zh-TW" altLang="en-US" dirty="0"/>
          </a:p>
        </p:txBody>
      </p:sp>
      <p:pic>
        <p:nvPicPr>
          <p:cNvPr id="11" name="內容版面配置區 10"/>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41446" y="2132481"/>
            <a:ext cx="3017067" cy="3510241"/>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descr="B8ohv7LCUAAGdgm.jpg"/>
          <p:cNvPicPr>
            <a:picLocks noChangeAspect="1"/>
          </p:cNvPicPr>
          <p:nvPr/>
        </p:nvPicPr>
        <p:blipFill>
          <a:blip r:embed="rId3" cstate="print"/>
          <a:stretch>
            <a:fillRect/>
          </a:stretch>
        </p:blipFill>
        <p:spPr>
          <a:xfrm>
            <a:off x="4515283" y="2132481"/>
            <a:ext cx="4542736" cy="3408563"/>
          </a:xfrm>
          <a:prstGeom prst="rect">
            <a:avLst/>
          </a:prstGeom>
        </p:spPr>
      </p:pic>
      <p:sp>
        <p:nvSpPr>
          <p:cNvPr id="14" name="副標題 2"/>
          <p:cNvSpPr txBox="1">
            <a:spLocks/>
          </p:cNvSpPr>
          <p:nvPr/>
        </p:nvSpPr>
        <p:spPr>
          <a:xfrm>
            <a:off x="4515283" y="5001898"/>
            <a:ext cx="4542736" cy="539146"/>
          </a:xfrm>
          <a:prstGeom prst="rect">
            <a:avLst/>
          </a:prstGeom>
        </p:spPr>
        <p:txBody>
          <a:bodyPr>
            <a:normAutofit fontScale="70000" lnSpcReduction="20000"/>
          </a:bodyPr>
          <a:lstStyle/>
          <a:p>
            <a:pPr marL="342857" marR="0" lvl="0" indent="-342857" algn="l" defTabSz="914287" rtl="0" eaLnBrk="1" fontAlgn="auto" latinLnBrk="0" hangingPunct="1">
              <a:lnSpc>
                <a:spcPct val="100000"/>
              </a:lnSpc>
              <a:spcBef>
                <a:spcPct val="20000"/>
              </a:spcBef>
              <a:spcAft>
                <a:spcPts val="0"/>
              </a:spcAft>
              <a:buClrTx/>
              <a:buSzTx/>
              <a:tabLst/>
              <a:defRPr/>
            </a:pPr>
            <a:r>
              <a:rPr kumimoji="0" lang="en-US" altLang="zh-TW" sz="2400" b="0" i="0" u="none" strike="noStrike" kern="1200" cap="none" spc="0" normalizeH="0" baseline="0" noProof="0" dirty="0">
                <a:ln>
                  <a:noFill/>
                </a:ln>
                <a:solidFill>
                  <a:srgbClr val="FFC000"/>
                </a:solidFill>
                <a:effectLst/>
                <a:uLnTx/>
                <a:uFillTx/>
                <a:latin typeface="+mn-lt"/>
                <a:ea typeface="+mn-ea"/>
                <a:cs typeface="+mn-cs"/>
              </a:rPr>
              <a:t>President Barack Obama, State of the Union Address, January 20, 2015</a:t>
            </a:r>
            <a:endParaRPr kumimoji="0" lang="zh-TW" altLang="en-US" sz="2400" b="0" i="0" u="none" strike="noStrike" kern="1200" cap="none" spc="0" normalizeH="0" baseline="0" noProof="0" dirty="0">
              <a:ln>
                <a:noFill/>
              </a:ln>
              <a:solidFill>
                <a:srgbClr val="FFC000"/>
              </a:solidFill>
              <a:effectLst/>
              <a:uLnTx/>
              <a:uFillTx/>
              <a:latin typeface="+mn-lt"/>
              <a:ea typeface="+mn-ea"/>
              <a:cs typeface="+mn-cs"/>
            </a:endParaRPr>
          </a:p>
        </p:txBody>
      </p:sp>
      <p:sp>
        <p:nvSpPr>
          <p:cNvPr id="15" name="文字方塊 14"/>
          <p:cNvSpPr txBox="1"/>
          <p:nvPr/>
        </p:nvSpPr>
        <p:spPr>
          <a:xfrm>
            <a:off x="641446" y="5704764"/>
            <a:ext cx="3370997" cy="646331"/>
          </a:xfrm>
          <a:prstGeom prst="rect">
            <a:avLst/>
          </a:prstGeom>
          <a:noFill/>
        </p:spPr>
        <p:txBody>
          <a:bodyPr wrap="square" rtlCol="0">
            <a:spAutoFit/>
          </a:bodyPr>
          <a:lstStyle/>
          <a:p>
            <a:r>
              <a:rPr lang="en-US" altLang="zh-TW" dirty="0"/>
              <a:t>Teach students according to talents and personality</a:t>
            </a:r>
            <a:endParaRPr lang="zh-TW" altLang="en-US" dirty="0"/>
          </a:p>
        </p:txBody>
      </p:sp>
      <p:sp>
        <p:nvSpPr>
          <p:cNvPr id="16" name="文字方塊 15"/>
          <p:cNvSpPr txBox="1"/>
          <p:nvPr/>
        </p:nvSpPr>
        <p:spPr>
          <a:xfrm>
            <a:off x="4556227" y="5696003"/>
            <a:ext cx="4501792" cy="646331"/>
          </a:xfrm>
          <a:prstGeom prst="rect">
            <a:avLst/>
          </a:prstGeom>
          <a:noFill/>
        </p:spPr>
        <p:txBody>
          <a:bodyPr wrap="square" rtlCol="0">
            <a:spAutoFit/>
          </a:bodyPr>
          <a:lstStyle/>
          <a:p>
            <a:r>
              <a:rPr lang="en-US" altLang="zh-TW" dirty="0"/>
              <a:t>Treat patients according to their personalized information (–</a:t>
            </a:r>
            <a:r>
              <a:rPr lang="en-US" altLang="zh-TW" dirty="0" err="1"/>
              <a:t>omics</a:t>
            </a:r>
            <a:r>
              <a:rPr lang="en-US" altLang="zh-TW" dirty="0"/>
              <a:t>)</a:t>
            </a:r>
            <a:endParaRPr lang="zh-TW" altLang="en-US" dirty="0"/>
          </a:p>
        </p:txBody>
      </p:sp>
      <p:sp>
        <p:nvSpPr>
          <p:cNvPr id="17" name="文字方塊 16"/>
          <p:cNvSpPr txBox="1"/>
          <p:nvPr/>
        </p:nvSpPr>
        <p:spPr>
          <a:xfrm>
            <a:off x="1208483" y="6337622"/>
            <a:ext cx="2039684" cy="369332"/>
          </a:xfrm>
          <a:prstGeom prst="rect">
            <a:avLst/>
          </a:prstGeom>
          <a:solidFill>
            <a:schemeClr val="accent5">
              <a:lumMod val="75000"/>
            </a:schemeClr>
          </a:solidFill>
        </p:spPr>
        <p:txBody>
          <a:bodyPr wrap="square" rtlCol="0">
            <a:spAutoFit/>
          </a:bodyPr>
          <a:lstStyle/>
          <a:p>
            <a:pPr algn="ctr"/>
            <a:r>
              <a:rPr lang="zh-TW" altLang="en-US" dirty="0">
                <a:solidFill>
                  <a:schemeClr val="bg1"/>
                </a:solidFill>
                <a:latin typeface="標楷體" pitchFamily="65" charset="-120"/>
                <a:ea typeface="標楷體" pitchFamily="65" charset="-120"/>
              </a:rPr>
              <a:t>因材施教</a:t>
            </a:r>
          </a:p>
        </p:txBody>
      </p:sp>
      <p:sp>
        <p:nvSpPr>
          <p:cNvPr id="18" name="文字方塊 17"/>
          <p:cNvSpPr txBox="1"/>
          <p:nvPr/>
        </p:nvSpPr>
        <p:spPr>
          <a:xfrm>
            <a:off x="5960637" y="6337622"/>
            <a:ext cx="1955063" cy="369332"/>
          </a:xfrm>
          <a:prstGeom prst="rect">
            <a:avLst/>
          </a:prstGeom>
          <a:solidFill>
            <a:schemeClr val="accent5">
              <a:lumMod val="75000"/>
            </a:schemeClr>
          </a:solidFill>
        </p:spPr>
        <p:txBody>
          <a:bodyPr wrap="square" rtlCol="0">
            <a:spAutoFit/>
          </a:bodyPr>
          <a:lstStyle/>
          <a:p>
            <a:pPr algn="ctr"/>
            <a:r>
              <a:rPr lang="zh-TW" altLang="en-US" dirty="0">
                <a:solidFill>
                  <a:schemeClr val="bg1"/>
                </a:solidFill>
                <a:latin typeface="標楷體" pitchFamily="65" charset="-120"/>
                <a:ea typeface="標楷體" pitchFamily="65" charset="-120"/>
              </a:rPr>
              <a:t>因人施藥</a:t>
            </a:r>
          </a:p>
        </p:txBody>
      </p:sp>
    </p:spTree>
    <p:extLst>
      <p:ext uri="{BB962C8B-B14F-4D97-AF65-F5344CB8AC3E}">
        <p14:creationId xmlns:p14="http://schemas.microsoft.com/office/powerpoint/2010/main" val="2511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精準醫學的新聞熱度</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049214"/>
            <a:ext cx="4219470" cy="805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149079"/>
            <a:ext cx="3572519" cy="224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870809"/>
            <a:ext cx="3249990" cy="352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599" y="1337284"/>
            <a:ext cx="48006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426" y="116566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82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3752"/>
            <a:ext cx="8229600" cy="1143000"/>
          </a:xfrm>
        </p:spPr>
        <p:txBody>
          <a:bodyPr>
            <a:normAutofit/>
          </a:bodyPr>
          <a:lstStyle/>
          <a:p>
            <a:r>
              <a:rPr lang="zh-TW" altLang="en-US" sz="4000" dirty="0"/>
              <a:t>過去與現行主流臨床個案的探討</a:t>
            </a:r>
          </a:p>
        </p:txBody>
      </p:sp>
      <p:sp>
        <p:nvSpPr>
          <p:cNvPr id="4" name="文字方塊 3"/>
          <p:cNvSpPr txBox="1"/>
          <p:nvPr/>
        </p:nvSpPr>
        <p:spPr>
          <a:xfrm>
            <a:off x="188138" y="1703710"/>
            <a:ext cx="3879806" cy="1077218"/>
          </a:xfrm>
          <a:prstGeom prst="rect">
            <a:avLst/>
          </a:prstGeom>
          <a:noFill/>
          <a:ln>
            <a:solidFill>
              <a:schemeClr val="accent1"/>
            </a:solidFill>
          </a:ln>
        </p:spPr>
        <p:txBody>
          <a:bodyPr wrap="square" rtlCol="0">
            <a:spAutoFit/>
          </a:bodyPr>
          <a:lstStyle/>
          <a:p>
            <a:pPr marL="285750" indent="-285750"/>
            <a:r>
              <a:rPr kumimoji="1" lang="en-US" altLang="zh-TW" sz="1600" b="1" dirty="0">
                <a:latin typeface="微軟正黑體"/>
                <a:ea typeface="微軟正黑體"/>
                <a:cs typeface="微軟正黑體"/>
              </a:rPr>
              <a:t>‧</a:t>
            </a:r>
            <a:r>
              <a:rPr kumimoji="1" lang="zh-TW" altLang="en-US" sz="1600" b="1" dirty="0">
                <a:latin typeface="微軟正黑體"/>
                <a:ea typeface="微軟正黑體"/>
                <a:cs typeface="微軟正黑體"/>
              </a:rPr>
              <a:t>　</a:t>
            </a:r>
            <a:r>
              <a:rPr kumimoji="1" lang="en-US" altLang="zh-TW" sz="1600" b="1" dirty="0">
                <a:latin typeface="微軟正黑體"/>
                <a:ea typeface="微軟正黑體"/>
                <a:cs typeface="微軟正黑體"/>
              </a:rPr>
              <a:t>69</a:t>
            </a:r>
            <a:r>
              <a:rPr kumimoji="1" lang="zh-TW" altLang="en-US" sz="1600" b="1" dirty="0">
                <a:latin typeface="微軟正黑體"/>
                <a:ea typeface="微軟正黑體"/>
                <a:cs typeface="微軟正黑體"/>
              </a:rPr>
              <a:t>歲男性，診斷為支氣管腺樣囊性癌，手術切除復發後施以肺手術切除、放射治療、冷凍療法、化學治療均告失敗</a:t>
            </a:r>
          </a:p>
        </p:txBody>
      </p:sp>
      <p:sp>
        <p:nvSpPr>
          <p:cNvPr id="5" name="文字方塊 4"/>
          <p:cNvSpPr txBox="1"/>
          <p:nvPr/>
        </p:nvSpPr>
        <p:spPr>
          <a:xfrm>
            <a:off x="1519778" y="1268760"/>
            <a:ext cx="793807" cy="369332"/>
          </a:xfrm>
          <a:prstGeom prst="rect">
            <a:avLst/>
          </a:prstGeom>
          <a:noFill/>
          <a:ln>
            <a:solidFill>
              <a:schemeClr val="tx1"/>
            </a:solidFill>
          </a:ln>
        </p:spPr>
        <p:txBody>
          <a:bodyPr wrap="none" rtlCol="0">
            <a:spAutoFit/>
          </a:bodyPr>
          <a:lstStyle/>
          <a:p>
            <a:r>
              <a:rPr lang="en-US" altLang="zh-TW" dirty="0"/>
              <a:t>Case 1</a:t>
            </a:r>
            <a:endParaRPr lang="zh-TW" altLang="en-US" dirty="0"/>
          </a:p>
        </p:txBody>
      </p:sp>
      <p:sp>
        <p:nvSpPr>
          <p:cNvPr id="6" name="文字方塊 5"/>
          <p:cNvSpPr txBox="1"/>
          <p:nvPr/>
        </p:nvSpPr>
        <p:spPr>
          <a:xfrm>
            <a:off x="179512" y="3613373"/>
            <a:ext cx="3888432" cy="1015663"/>
          </a:xfrm>
          <a:prstGeom prst="rect">
            <a:avLst/>
          </a:prstGeom>
          <a:noFill/>
          <a:ln>
            <a:solidFill>
              <a:schemeClr val="accent1"/>
            </a:solidFill>
          </a:ln>
        </p:spPr>
        <p:txBody>
          <a:bodyPr wrap="square" rtlCol="0">
            <a:spAutoFit/>
          </a:bodyPr>
          <a:lstStyle/>
          <a:p>
            <a:r>
              <a:rPr lang="en-US" altLang="zh-TW" sz="2000" b="1" dirty="0">
                <a:latin typeface="微軟正黑體" pitchFamily="34" charset="-120"/>
                <a:ea typeface="微軟正黑體" pitchFamily="34" charset="-120"/>
              </a:rPr>
              <a:t>38</a:t>
            </a:r>
            <a:r>
              <a:rPr lang="zh-TW" altLang="en-US" sz="2000" b="1" dirty="0">
                <a:latin typeface="微軟正黑體" pitchFamily="34" charset="-120"/>
                <a:ea typeface="微軟正黑體" pitchFamily="34" charset="-120"/>
              </a:rPr>
              <a:t>歲男性，手術切除肺腺癌後一年半腫瘤復發並轉移到骨骼，接受化學治療六個療程均失敗</a:t>
            </a:r>
            <a:endParaRPr lang="en-US" altLang="zh-TW" sz="2000" b="1" dirty="0">
              <a:latin typeface="微軟正黑體" pitchFamily="34" charset="-120"/>
              <a:ea typeface="微軟正黑體" pitchFamily="34" charset="-120"/>
            </a:endParaRPr>
          </a:p>
        </p:txBody>
      </p:sp>
      <p:sp>
        <p:nvSpPr>
          <p:cNvPr id="7" name="文字方塊 6"/>
          <p:cNvSpPr txBox="1"/>
          <p:nvPr/>
        </p:nvSpPr>
        <p:spPr>
          <a:xfrm>
            <a:off x="1473937" y="3212976"/>
            <a:ext cx="793807" cy="369332"/>
          </a:xfrm>
          <a:prstGeom prst="rect">
            <a:avLst/>
          </a:prstGeom>
          <a:noFill/>
          <a:ln>
            <a:solidFill>
              <a:schemeClr val="tx1"/>
            </a:solidFill>
          </a:ln>
        </p:spPr>
        <p:txBody>
          <a:bodyPr wrap="none" rtlCol="0">
            <a:spAutoFit/>
          </a:bodyPr>
          <a:lstStyle/>
          <a:p>
            <a:r>
              <a:rPr lang="en-US" altLang="zh-TW" dirty="0"/>
              <a:t>Case 2</a:t>
            </a:r>
            <a:endParaRPr lang="zh-TW" altLang="en-US" dirty="0"/>
          </a:p>
        </p:txBody>
      </p:sp>
      <p:pic>
        <p:nvPicPr>
          <p:cNvPr id="8" name="圖片 7"/>
          <p:cNvPicPr>
            <a:picLocks noChangeAspect="1"/>
          </p:cNvPicPr>
          <p:nvPr/>
        </p:nvPicPr>
        <p:blipFill>
          <a:blip r:embed="rId2" cstate="email"/>
          <a:stretch>
            <a:fillRect/>
          </a:stretch>
        </p:blipFill>
        <p:spPr>
          <a:xfrm>
            <a:off x="719572" y="4700154"/>
            <a:ext cx="2808312" cy="1944216"/>
          </a:xfrm>
          <a:prstGeom prst="rect">
            <a:avLst/>
          </a:prstGeom>
        </p:spPr>
      </p:pic>
      <p:sp>
        <p:nvSpPr>
          <p:cNvPr id="9" name="文字方塊 8"/>
          <p:cNvSpPr txBox="1"/>
          <p:nvPr/>
        </p:nvSpPr>
        <p:spPr>
          <a:xfrm>
            <a:off x="6156176" y="1260315"/>
            <a:ext cx="793807" cy="369332"/>
          </a:xfrm>
          <a:prstGeom prst="rect">
            <a:avLst/>
          </a:prstGeom>
          <a:noFill/>
          <a:ln>
            <a:solidFill>
              <a:schemeClr val="tx1"/>
            </a:solidFill>
          </a:ln>
        </p:spPr>
        <p:txBody>
          <a:bodyPr wrap="none" rtlCol="0">
            <a:spAutoFit/>
          </a:bodyPr>
          <a:lstStyle/>
          <a:p>
            <a:r>
              <a:rPr lang="en-US" altLang="zh-TW" dirty="0"/>
              <a:t>Case 3</a:t>
            </a:r>
            <a:endParaRPr lang="zh-TW" altLang="en-US" dirty="0"/>
          </a:p>
        </p:txBody>
      </p:sp>
      <p:sp>
        <p:nvSpPr>
          <p:cNvPr id="10" name="文字方塊 9"/>
          <p:cNvSpPr txBox="1"/>
          <p:nvPr/>
        </p:nvSpPr>
        <p:spPr>
          <a:xfrm>
            <a:off x="4788024" y="1720417"/>
            <a:ext cx="3879806" cy="1569660"/>
          </a:xfrm>
          <a:prstGeom prst="rect">
            <a:avLst/>
          </a:prstGeom>
          <a:noFill/>
          <a:ln>
            <a:solidFill>
              <a:schemeClr val="accent1"/>
            </a:solidFill>
          </a:ln>
        </p:spPr>
        <p:txBody>
          <a:bodyPr wrap="square" rtlCol="0">
            <a:spAutoFit/>
          </a:bodyPr>
          <a:lstStyle/>
          <a:p>
            <a:pPr marL="285750" indent="-285750" algn="just">
              <a:buFont typeface="Arial" pitchFamily="34" charset="0"/>
              <a:buChar char="•"/>
            </a:pPr>
            <a:r>
              <a:rPr kumimoji="1" lang="zh-TW" altLang="en-US" sz="1600" b="1" dirty="0">
                <a:latin typeface="微軟正黑體"/>
                <a:ea typeface="微軟正黑體"/>
                <a:cs typeface="微軟正黑體"/>
              </a:rPr>
              <a:t>尹小姐，自幼就有四肢疼痛的情況，走路都猶如走針板般灼熱刺痛，起初被誤診為維生素</a:t>
            </a:r>
            <a:r>
              <a:rPr kumimoji="1" lang="en-US" altLang="zh-TW" sz="1600" b="1" dirty="0">
                <a:latin typeface="微軟正黑體"/>
                <a:ea typeface="微軟正黑體"/>
                <a:cs typeface="微軟正黑體"/>
              </a:rPr>
              <a:t>B</a:t>
            </a:r>
            <a:r>
              <a:rPr kumimoji="1" lang="zh-TW" altLang="en-US" sz="1600" b="1" dirty="0">
                <a:latin typeface="微軟正黑體"/>
                <a:ea typeface="微軟正黑體"/>
                <a:cs typeface="微軟正黑體"/>
              </a:rPr>
              <a:t>群缺乏，因此打了多年的營養針，但始終未見改善，年紀稍長後還併發心臟肥大與心律不</a:t>
            </a:r>
            <a:r>
              <a:rPr kumimoji="1" lang="zh-TW" altLang="en-US" sz="1600" b="1" dirty="0" smtClean="0">
                <a:latin typeface="微軟正黑體"/>
                <a:ea typeface="微軟正黑體"/>
                <a:cs typeface="微軟正黑體"/>
              </a:rPr>
              <a:t>整</a:t>
            </a:r>
            <a:r>
              <a:rPr kumimoji="1" lang="en-US" altLang="zh-TW" sz="1600" b="1" dirty="0" smtClean="0">
                <a:latin typeface="微軟正黑體"/>
                <a:ea typeface="微軟正黑體"/>
                <a:cs typeface="微軟正黑體"/>
              </a:rPr>
              <a:t>…</a:t>
            </a:r>
          </a:p>
          <a:p>
            <a:pPr marL="285750" indent="-285750" algn="just">
              <a:buFont typeface="Arial" pitchFamily="34" charset="0"/>
              <a:buChar char="•"/>
            </a:pPr>
            <a:r>
              <a:rPr kumimoji="1" lang="zh-TW" altLang="en-US" sz="1600" b="1" dirty="0">
                <a:latin typeface="微軟正黑體"/>
                <a:ea typeface="微軟正黑體"/>
                <a:cs typeface="微軟正黑體"/>
              </a:rPr>
              <a:t>在若干年後</a:t>
            </a:r>
            <a:r>
              <a:rPr kumimoji="1" lang="en-US" altLang="zh-TW" sz="1600" b="1" dirty="0">
                <a:latin typeface="微軟正黑體"/>
                <a:ea typeface="微軟正黑體"/>
                <a:cs typeface="微軟正黑體"/>
              </a:rPr>
              <a:t>, </a:t>
            </a:r>
            <a:r>
              <a:rPr kumimoji="1" lang="zh-TW" altLang="en-US" sz="1600" b="1" dirty="0">
                <a:latin typeface="微軟正黑體"/>
                <a:ea typeface="微軟正黑體"/>
                <a:cs typeface="微軟正黑體"/>
              </a:rPr>
              <a:t>才確診為罕病</a:t>
            </a:r>
            <a:endParaRPr kumimoji="1" lang="en-US" altLang="zh-TW" sz="1600" b="1" dirty="0" smtClean="0">
              <a:latin typeface="微軟正黑體"/>
              <a:ea typeface="微軟正黑體"/>
              <a:cs typeface="微軟正黑體"/>
            </a:endParaRPr>
          </a:p>
        </p:txBody>
      </p:sp>
      <p:sp>
        <p:nvSpPr>
          <p:cNvPr id="3" name="文字方塊 2"/>
          <p:cNvSpPr txBox="1"/>
          <p:nvPr/>
        </p:nvSpPr>
        <p:spPr>
          <a:xfrm>
            <a:off x="4860032" y="4629036"/>
            <a:ext cx="3807798" cy="1631216"/>
          </a:xfrm>
          <a:prstGeom prst="rect">
            <a:avLst/>
          </a:prstGeom>
          <a:noFill/>
        </p:spPr>
        <p:txBody>
          <a:bodyPr wrap="square" rtlCol="0">
            <a:spAutoFit/>
          </a:bodyPr>
          <a:lstStyle/>
          <a:p>
            <a:r>
              <a:rPr lang="zh-TW" altLang="en-US" sz="2000" dirty="0" smtClean="0"/>
              <a:t>在傳統的醫學方針下</a:t>
            </a:r>
            <a:r>
              <a:rPr lang="en-US" altLang="zh-TW" sz="2000" dirty="0" smtClean="0"/>
              <a:t>, </a:t>
            </a:r>
            <a:r>
              <a:rPr lang="zh-TW" altLang="en-US" sz="2000" dirty="0" smtClean="0"/>
              <a:t>許多疾病並無法被有效的治療或發現</a:t>
            </a:r>
            <a:endParaRPr lang="en-US" altLang="zh-TW" sz="2000" dirty="0" smtClean="0"/>
          </a:p>
          <a:p>
            <a:pPr marL="800100" lvl="1" indent="-342900">
              <a:buFont typeface="Arial" pitchFamily="34" charset="0"/>
              <a:buChar char="•"/>
            </a:pPr>
            <a:r>
              <a:rPr lang="zh-TW" altLang="en-US" sz="2000" dirty="0"/>
              <a:t>癌症治療採用試誤</a:t>
            </a:r>
            <a:r>
              <a:rPr lang="zh-TW" altLang="en-US" sz="2000" dirty="0" smtClean="0"/>
              <a:t>法</a:t>
            </a:r>
            <a:endParaRPr lang="en-US" altLang="zh-TW" sz="2000" dirty="0" smtClean="0"/>
          </a:p>
          <a:p>
            <a:pPr marL="800100" lvl="1" indent="-342900">
              <a:buFont typeface="Arial" pitchFamily="34" charset="0"/>
              <a:buChar char="•"/>
            </a:pPr>
            <a:r>
              <a:rPr lang="zh-TW" altLang="en-US" sz="2000" dirty="0" smtClean="0"/>
              <a:t>許多罕病無法被有效的確診</a:t>
            </a:r>
            <a:endParaRPr lang="zh-TW" altLang="en-US" sz="2000" dirty="0"/>
          </a:p>
        </p:txBody>
      </p:sp>
    </p:spTree>
    <p:extLst>
      <p:ext uri="{BB962C8B-B14F-4D97-AF65-F5344CB8AC3E}">
        <p14:creationId xmlns:p14="http://schemas.microsoft.com/office/powerpoint/2010/main" val="1618913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p:cNvPicPr>
            <a:picLocks noChangeAspect="1" noChangeArrowheads="1"/>
          </p:cNvPicPr>
          <p:nvPr/>
        </p:nvPicPr>
        <p:blipFill>
          <a:blip r:embed="rId2" cstate="print"/>
          <a:srcRect/>
          <a:stretch>
            <a:fillRect/>
          </a:stretch>
        </p:blipFill>
        <p:spPr bwMode="auto">
          <a:xfrm>
            <a:off x="0" y="260648"/>
            <a:ext cx="9144001" cy="6436895"/>
          </a:xfrm>
          <a:prstGeom prst="rect">
            <a:avLst/>
          </a:prstGeom>
          <a:noFill/>
          <a:ln w="9525">
            <a:noFill/>
            <a:miter lim="800000"/>
            <a:headEnd/>
            <a:tailEnd/>
          </a:ln>
        </p:spPr>
      </p:pic>
    </p:spTree>
    <p:extLst>
      <p:ext uri="{BB962C8B-B14F-4D97-AF65-F5344CB8AC3E}">
        <p14:creationId xmlns:p14="http://schemas.microsoft.com/office/powerpoint/2010/main" val="2652631974"/>
      </p:ext>
    </p:extLst>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
          <p:cNvSpPr txBox="1">
            <a:spLocks noChangeArrowheads="1"/>
          </p:cNvSpPr>
          <p:nvPr>
            <p:custDataLst>
              <p:tags r:id="rId1"/>
            </p:custDataLst>
          </p:nvPr>
        </p:nvSpPr>
        <p:spPr>
          <a:xfrm>
            <a:off x="1835697" y="287944"/>
            <a:ext cx="6120680" cy="720080"/>
          </a:xfrm>
          <a:prstGeom prst="rect">
            <a:avLst/>
          </a:prstGeom>
          <a:solidFill>
            <a:schemeClr val="tx2">
              <a:lumMod val="75000"/>
            </a:schemeClr>
          </a:solidFill>
        </p:spPr>
        <p:txBody>
          <a:bodyPr vert="horz" lIns="91440" tIns="45720" rIns="91440" bIns="45720" rtlCol="0" anchor="ctr">
            <a:noAutofit/>
          </a:bodyPr>
          <a:lstStyle>
            <a:lvl1pPr algn="ctr" defTabSz="914400">
              <a:spcBef>
                <a:spcPct val="0"/>
              </a:spcBef>
              <a:buNone/>
              <a:defRPr sz="2400" b="1">
                <a:effectLst>
                  <a:outerShdw blurRad="38100" dist="38100" dir="2700000" algn="tl">
                    <a:srgbClr val="000000">
                      <a:alpha val="43137"/>
                    </a:srgbClr>
                  </a:outerShdw>
                </a:effectLst>
                <a:latin typeface="+mj-lt"/>
                <a:ea typeface="微軟正黑體" pitchFamily="34" charset="-120"/>
                <a:cs typeface="+mj-cs"/>
              </a:defRPr>
            </a:lvl1pPr>
          </a:lstStyle>
          <a:p>
            <a:r>
              <a:rPr lang="zh-TW" altLang="en-US" sz="3200" dirty="0">
                <a:solidFill>
                  <a:schemeClr val="bg1"/>
                </a:solidFill>
              </a:rPr>
              <a:t>標準化醫學不敷使用</a:t>
            </a:r>
            <a:endParaRPr lang="zh-CN" altLang="en-US" sz="3200" dirty="0">
              <a:solidFill>
                <a:schemeClr val="bg1"/>
              </a:solidFill>
            </a:endParaRPr>
          </a:p>
        </p:txBody>
      </p:sp>
      <p:sp>
        <p:nvSpPr>
          <p:cNvPr id="56" name="文字方塊 55"/>
          <p:cNvSpPr txBox="1"/>
          <p:nvPr/>
        </p:nvSpPr>
        <p:spPr>
          <a:xfrm>
            <a:off x="1502575" y="1268760"/>
            <a:ext cx="1857403" cy="369332"/>
          </a:xfrm>
          <a:prstGeom prst="rect">
            <a:avLst/>
          </a:prstGeom>
          <a:solidFill>
            <a:srgbClr val="FFC000"/>
          </a:solidFill>
        </p:spPr>
        <p:txBody>
          <a:bodyPr wrap="square" rtlCol="0">
            <a:spAutoFit/>
          </a:bodyPr>
          <a:lstStyle/>
          <a:p>
            <a:pPr algn="ctr"/>
            <a:r>
              <a:rPr lang="en-US" altLang="zh-TW" b="1" dirty="0">
                <a:latin typeface="+mj-lt"/>
                <a:ea typeface="微軟正黑體" pitchFamily="34" charset="-120"/>
              </a:rPr>
              <a:t>Past</a:t>
            </a:r>
            <a:endParaRPr lang="zh-TW" altLang="en-US" b="1" dirty="0">
              <a:latin typeface="+mj-lt"/>
              <a:ea typeface="微軟正黑體" pitchFamily="34" charset="-120"/>
            </a:endParaRPr>
          </a:p>
        </p:txBody>
      </p:sp>
      <p:sp>
        <p:nvSpPr>
          <p:cNvPr id="57" name="文字方塊 56"/>
          <p:cNvSpPr txBox="1"/>
          <p:nvPr/>
        </p:nvSpPr>
        <p:spPr>
          <a:xfrm>
            <a:off x="3979112" y="1268760"/>
            <a:ext cx="1857403" cy="369332"/>
          </a:xfrm>
          <a:prstGeom prst="rect">
            <a:avLst/>
          </a:prstGeom>
          <a:solidFill>
            <a:srgbClr val="FFC000"/>
          </a:solidFill>
        </p:spPr>
        <p:txBody>
          <a:bodyPr wrap="square" rtlCol="0">
            <a:spAutoFit/>
          </a:bodyPr>
          <a:lstStyle/>
          <a:p>
            <a:pPr algn="ctr"/>
            <a:r>
              <a:rPr lang="en-US" altLang="zh-TW" b="1" dirty="0">
                <a:latin typeface="+mj-lt"/>
                <a:ea typeface="微軟正黑體" pitchFamily="34" charset="-120"/>
              </a:rPr>
              <a:t>Present</a:t>
            </a:r>
            <a:endParaRPr lang="zh-TW" altLang="en-US" b="1" dirty="0">
              <a:latin typeface="+mj-lt"/>
              <a:ea typeface="微軟正黑體" pitchFamily="34" charset="-120"/>
            </a:endParaRPr>
          </a:p>
        </p:txBody>
      </p:sp>
      <p:sp>
        <p:nvSpPr>
          <p:cNvPr id="58" name="文字方塊 57"/>
          <p:cNvSpPr txBox="1"/>
          <p:nvPr/>
        </p:nvSpPr>
        <p:spPr>
          <a:xfrm>
            <a:off x="6465886" y="1268760"/>
            <a:ext cx="1857403" cy="369332"/>
          </a:xfrm>
          <a:prstGeom prst="rect">
            <a:avLst/>
          </a:prstGeom>
          <a:solidFill>
            <a:srgbClr val="FFC000"/>
          </a:solidFill>
        </p:spPr>
        <p:txBody>
          <a:bodyPr wrap="square" rtlCol="0">
            <a:spAutoFit/>
          </a:bodyPr>
          <a:lstStyle/>
          <a:p>
            <a:pPr algn="ctr"/>
            <a:r>
              <a:rPr lang="en-US" altLang="zh-TW" b="1" dirty="0">
                <a:latin typeface="+mj-lt"/>
                <a:ea typeface="微軟正黑體" pitchFamily="34" charset="-120"/>
              </a:rPr>
              <a:t>Future</a:t>
            </a:r>
            <a:endParaRPr lang="zh-TW" altLang="en-US" b="1" dirty="0">
              <a:latin typeface="+mj-lt"/>
              <a:ea typeface="微軟正黑體" pitchFamily="34" charset="-120"/>
            </a:endParaRPr>
          </a:p>
        </p:txBody>
      </p:sp>
      <p:cxnSp>
        <p:nvCxnSpPr>
          <p:cNvPr id="59" name="直線接點 58"/>
          <p:cNvCxnSpPr/>
          <p:nvPr/>
        </p:nvCxnSpPr>
        <p:spPr>
          <a:xfrm>
            <a:off x="1115616" y="1752564"/>
            <a:ext cx="7352219" cy="0"/>
          </a:xfrm>
          <a:prstGeom prst="line">
            <a:avLst/>
          </a:prstGeom>
          <a:ln w="19050"/>
        </p:spPr>
        <p:style>
          <a:lnRef idx="1">
            <a:schemeClr val="dk1"/>
          </a:lnRef>
          <a:fillRef idx="0">
            <a:schemeClr val="dk1"/>
          </a:fillRef>
          <a:effectRef idx="0">
            <a:schemeClr val="dk1"/>
          </a:effectRef>
          <a:fontRef idx="minor">
            <a:schemeClr val="tx1"/>
          </a:fontRef>
        </p:style>
      </p:cxnSp>
      <p:sp>
        <p:nvSpPr>
          <p:cNvPr id="60" name="文字方塊 59"/>
          <p:cNvSpPr txBox="1"/>
          <p:nvPr/>
        </p:nvSpPr>
        <p:spPr>
          <a:xfrm>
            <a:off x="1502575" y="1898248"/>
            <a:ext cx="1857403" cy="369332"/>
          </a:xfrm>
          <a:prstGeom prst="rect">
            <a:avLst/>
          </a:prstGeom>
          <a:solidFill>
            <a:schemeClr val="bg1">
              <a:lumMod val="85000"/>
            </a:schemeClr>
          </a:solidFill>
        </p:spPr>
        <p:txBody>
          <a:bodyPr wrap="square" rtlCol="0">
            <a:spAutoFit/>
          </a:bodyPr>
          <a:lstStyle/>
          <a:p>
            <a:pPr algn="ctr"/>
            <a:r>
              <a:rPr lang="en-US" altLang="zh-TW" dirty="0">
                <a:latin typeface="+mj-lt"/>
              </a:rPr>
              <a:t>Symptom</a:t>
            </a:r>
            <a:endParaRPr lang="zh-TW" altLang="en-US" dirty="0">
              <a:latin typeface="+mj-lt"/>
            </a:endParaRPr>
          </a:p>
        </p:txBody>
      </p:sp>
      <p:sp>
        <p:nvSpPr>
          <p:cNvPr id="61" name="文字方塊 60"/>
          <p:cNvSpPr txBox="1"/>
          <p:nvPr/>
        </p:nvSpPr>
        <p:spPr>
          <a:xfrm>
            <a:off x="3979112" y="1898015"/>
            <a:ext cx="1857403" cy="369332"/>
          </a:xfrm>
          <a:prstGeom prst="rect">
            <a:avLst/>
          </a:prstGeom>
          <a:solidFill>
            <a:schemeClr val="bg1">
              <a:lumMod val="85000"/>
            </a:schemeClr>
          </a:solidFill>
        </p:spPr>
        <p:txBody>
          <a:bodyPr wrap="square" rtlCol="0">
            <a:spAutoFit/>
          </a:bodyPr>
          <a:lstStyle/>
          <a:p>
            <a:pPr algn="ctr"/>
            <a:r>
              <a:rPr lang="en-US" altLang="zh-TW" dirty="0">
                <a:latin typeface="+mj-lt"/>
              </a:rPr>
              <a:t>Cohort</a:t>
            </a:r>
            <a:endParaRPr lang="zh-TW" altLang="en-US" dirty="0">
              <a:latin typeface="+mj-lt"/>
            </a:endParaRPr>
          </a:p>
        </p:txBody>
      </p:sp>
      <p:sp>
        <p:nvSpPr>
          <p:cNvPr id="62" name="文字方塊 61"/>
          <p:cNvSpPr txBox="1"/>
          <p:nvPr/>
        </p:nvSpPr>
        <p:spPr>
          <a:xfrm>
            <a:off x="261218" y="1988840"/>
            <a:ext cx="1070421" cy="338554"/>
          </a:xfrm>
          <a:prstGeom prst="rect">
            <a:avLst/>
          </a:prstGeom>
          <a:noFill/>
        </p:spPr>
        <p:txBody>
          <a:bodyPr wrap="none" rtlCol="0">
            <a:spAutoFit/>
          </a:bodyPr>
          <a:lstStyle/>
          <a:p>
            <a:r>
              <a:rPr lang="en-US" altLang="zh-TW" sz="1600" b="1" dirty="0">
                <a:latin typeface="+mj-lt"/>
              </a:rPr>
              <a:t>Diagnostic</a:t>
            </a:r>
            <a:endParaRPr lang="zh-TW" altLang="en-US" sz="1600" b="1" dirty="0">
              <a:latin typeface="+mj-lt"/>
            </a:endParaRPr>
          </a:p>
        </p:txBody>
      </p:sp>
      <p:sp>
        <p:nvSpPr>
          <p:cNvPr id="63" name="文字方塊 62"/>
          <p:cNvSpPr txBox="1"/>
          <p:nvPr/>
        </p:nvSpPr>
        <p:spPr>
          <a:xfrm>
            <a:off x="261030" y="2586390"/>
            <a:ext cx="1067280" cy="338554"/>
          </a:xfrm>
          <a:prstGeom prst="rect">
            <a:avLst/>
          </a:prstGeom>
          <a:noFill/>
        </p:spPr>
        <p:txBody>
          <a:bodyPr wrap="none" rtlCol="0">
            <a:spAutoFit/>
          </a:bodyPr>
          <a:lstStyle/>
          <a:p>
            <a:r>
              <a:rPr lang="en-US" altLang="zh-TW" sz="1600" b="1" dirty="0">
                <a:latin typeface="+mj-lt"/>
              </a:rPr>
              <a:t>Treatment</a:t>
            </a:r>
            <a:endParaRPr lang="zh-TW" altLang="en-US" sz="1600" b="1" dirty="0">
              <a:latin typeface="+mj-lt"/>
            </a:endParaRPr>
          </a:p>
        </p:txBody>
      </p:sp>
      <p:sp>
        <p:nvSpPr>
          <p:cNvPr id="65" name="文字方塊 64"/>
          <p:cNvSpPr txBox="1"/>
          <p:nvPr/>
        </p:nvSpPr>
        <p:spPr>
          <a:xfrm>
            <a:off x="1502575" y="2420888"/>
            <a:ext cx="1857403" cy="646331"/>
          </a:xfrm>
          <a:prstGeom prst="rect">
            <a:avLst/>
          </a:prstGeom>
          <a:solidFill>
            <a:schemeClr val="bg1">
              <a:lumMod val="85000"/>
            </a:schemeClr>
          </a:solidFill>
        </p:spPr>
        <p:txBody>
          <a:bodyPr wrap="square" rtlCol="0">
            <a:spAutoFit/>
          </a:bodyPr>
          <a:lstStyle/>
          <a:p>
            <a:pPr algn="ctr"/>
            <a:r>
              <a:rPr lang="en-US" altLang="zh-TW" dirty="0">
                <a:latin typeface="+mj-lt"/>
              </a:rPr>
              <a:t>Intuition</a:t>
            </a:r>
          </a:p>
          <a:p>
            <a:pPr algn="ctr"/>
            <a:r>
              <a:rPr lang="en-US" altLang="zh-TW" dirty="0">
                <a:latin typeface="+mj-lt"/>
              </a:rPr>
              <a:t>Medicine</a:t>
            </a:r>
            <a:endParaRPr lang="zh-TW" altLang="en-US" dirty="0">
              <a:latin typeface="+mj-lt"/>
            </a:endParaRPr>
          </a:p>
        </p:txBody>
      </p:sp>
      <p:sp>
        <p:nvSpPr>
          <p:cNvPr id="66" name="文字方塊 65"/>
          <p:cNvSpPr txBox="1"/>
          <p:nvPr/>
        </p:nvSpPr>
        <p:spPr>
          <a:xfrm>
            <a:off x="3979112" y="2431921"/>
            <a:ext cx="1857403" cy="646331"/>
          </a:xfrm>
          <a:prstGeom prst="rect">
            <a:avLst/>
          </a:prstGeom>
          <a:solidFill>
            <a:schemeClr val="bg1">
              <a:lumMod val="85000"/>
            </a:schemeClr>
          </a:solidFill>
        </p:spPr>
        <p:txBody>
          <a:bodyPr wrap="square" rtlCol="0">
            <a:spAutoFit/>
          </a:bodyPr>
          <a:lstStyle/>
          <a:p>
            <a:pPr algn="ctr"/>
            <a:r>
              <a:rPr lang="en-US" altLang="zh-TW" dirty="0">
                <a:latin typeface="+mj-lt"/>
              </a:rPr>
              <a:t>Evidence</a:t>
            </a:r>
          </a:p>
          <a:p>
            <a:pPr algn="ctr"/>
            <a:r>
              <a:rPr lang="en-US" altLang="zh-TW" dirty="0">
                <a:latin typeface="+mj-lt"/>
              </a:rPr>
              <a:t>Medicine</a:t>
            </a:r>
            <a:endParaRPr lang="zh-TW" altLang="en-US" dirty="0">
              <a:latin typeface="+mj-lt"/>
            </a:endParaRPr>
          </a:p>
        </p:txBody>
      </p:sp>
      <p:sp>
        <p:nvSpPr>
          <p:cNvPr id="68" name="向右箭號 67"/>
          <p:cNvSpPr/>
          <p:nvPr/>
        </p:nvSpPr>
        <p:spPr>
          <a:xfrm>
            <a:off x="3447607" y="2277105"/>
            <a:ext cx="386959" cy="288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69" name="向右箭號 68"/>
          <p:cNvSpPr/>
          <p:nvPr/>
        </p:nvSpPr>
        <p:spPr>
          <a:xfrm>
            <a:off x="5950350" y="2267580"/>
            <a:ext cx="386959" cy="288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73" name="文字方塊 72"/>
          <p:cNvSpPr txBox="1"/>
          <p:nvPr/>
        </p:nvSpPr>
        <p:spPr>
          <a:xfrm>
            <a:off x="1377923" y="5507940"/>
            <a:ext cx="1690399" cy="369332"/>
          </a:xfrm>
          <a:prstGeom prst="rect">
            <a:avLst/>
          </a:prstGeom>
          <a:noFill/>
        </p:spPr>
        <p:txBody>
          <a:bodyPr wrap="none" rtlCol="0">
            <a:spAutoFit/>
          </a:bodyPr>
          <a:lstStyle/>
          <a:p>
            <a:r>
              <a:rPr lang="en-US" altLang="zh-TW" b="1" dirty="0">
                <a:latin typeface="+mj-lt"/>
              </a:rPr>
              <a:t>One Size Fits All</a:t>
            </a:r>
            <a:endParaRPr lang="zh-TW" altLang="en-US" b="1" dirty="0">
              <a:latin typeface="+mj-lt"/>
            </a:endParaRPr>
          </a:p>
        </p:txBody>
      </p:sp>
      <p:sp>
        <p:nvSpPr>
          <p:cNvPr id="74" name="文字方塊 73"/>
          <p:cNvSpPr txBox="1"/>
          <p:nvPr/>
        </p:nvSpPr>
        <p:spPr>
          <a:xfrm>
            <a:off x="6461725" y="4183258"/>
            <a:ext cx="2329869" cy="369332"/>
          </a:xfrm>
          <a:prstGeom prst="rect">
            <a:avLst/>
          </a:prstGeom>
          <a:noFill/>
        </p:spPr>
        <p:txBody>
          <a:bodyPr wrap="none" rtlCol="0">
            <a:spAutoFit/>
          </a:bodyPr>
          <a:lstStyle/>
          <a:p>
            <a:r>
              <a:rPr lang="en-US" altLang="zh-TW" b="1" dirty="0">
                <a:latin typeface="+mj-lt"/>
              </a:rPr>
              <a:t>Personalized Medicine</a:t>
            </a:r>
            <a:endParaRPr lang="zh-TW" altLang="en-US" b="1" dirty="0">
              <a:latin typeface="+mj-lt"/>
            </a:endParaRPr>
          </a:p>
        </p:txBody>
      </p:sp>
      <p:sp>
        <p:nvSpPr>
          <p:cNvPr id="75" name="向右箭號 74"/>
          <p:cNvSpPr/>
          <p:nvPr/>
        </p:nvSpPr>
        <p:spPr>
          <a:xfrm>
            <a:off x="3420186" y="4336762"/>
            <a:ext cx="386959" cy="288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76" name="向右箭號 75"/>
          <p:cNvSpPr/>
          <p:nvPr/>
        </p:nvSpPr>
        <p:spPr>
          <a:xfrm>
            <a:off x="6002949" y="4336762"/>
            <a:ext cx="386959" cy="288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ndParaRPr>
          </a:p>
        </p:txBody>
      </p:sp>
      <p:sp>
        <p:nvSpPr>
          <p:cNvPr id="77" name="文字方塊 76"/>
          <p:cNvSpPr txBox="1"/>
          <p:nvPr/>
        </p:nvSpPr>
        <p:spPr>
          <a:xfrm>
            <a:off x="3178856" y="4725144"/>
            <a:ext cx="834909" cy="307777"/>
          </a:xfrm>
          <a:prstGeom prst="rect">
            <a:avLst/>
          </a:prstGeom>
          <a:noFill/>
        </p:spPr>
        <p:txBody>
          <a:bodyPr wrap="none" rtlCol="0">
            <a:spAutoFit/>
          </a:bodyPr>
          <a:lstStyle/>
          <a:p>
            <a:pPr algn="ctr"/>
            <a:r>
              <a:rPr lang="en-US" altLang="zh-TW" sz="1400" b="1" dirty="0">
                <a:solidFill>
                  <a:schemeClr val="bg1">
                    <a:lumMod val="50000"/>
                  </a:schemeClr>
                </a:solidFill>
                <a:latin typeface="+mj-lt"/>
              </a:rPr>
              <a:t>Grouped</a:t>
            </a:r>
            <a:endParaRPr lang="zh-TW" altLang="en-US" sz="1400" b="1" dirty="0">
              <a:solidFill>
                <a:schemeClr val="bg1">
                  <a:lumMod val="50000"/>
                </a:schemeClr>
              </a:solidFill>
              <a:latin typeface="+mj-lt"/>
            </a:endParaRPr>
          </a:p>
        </p:txBody>
      </p:sp>
      <p:sp>
        <p:nvSpPr>
          <p:cNvPr id="78" name="文字方塊 77"/>
          <p:cNvSpPr txBox="1"/>
          <p:nvPr/>
        </p:nvSpPr>
        <p:spPr>
          <a:xfrm>
            <a:off x="5596012" y="4625102"/>
            <a:ext cx="1126847" cy="307777"/>
          </a:xfrm>
          <a:prstGeom prst="rect">
            <a:avLst/>
          </a:prstGeom>
          <a:noFill/>
        </p:spPr>
        <p:txBody>
          <a:bodyPr wrap="none" rtlCol="0">
            <a:spAutoFit/>
          </a:bodyPr>
          <a:lstStyle/>
          <a:p>
            <a:pPr algn="ctr"/>
            <a:r>
              <a:rPr lang="en-US" altLang="zh-TW" sz="1400" b="1" dirty="0">
                <a:solidFill>
                  <a:schemeClr val="bg1">
                    <a:lumMod val="50000"/>
                  </a:schemeClr>
                </a:solidFill>
                <a:latin typeface="+mj-lt"/>
              </a:rPr>
              <a:t>Personalized</a:t>
            </a:r>
          </a:p>
        </p:txBody>
      </p:sp>
      <p:pic>
        <p:nvPicPr>
          <p:cNvPr id="79" name="Picture 2" descr="「global precision medicine initiative」的圖片搜尋結果"/>
          <p:cNvPicPr>
            <a:picLocks noChangeAspect="1" noChangeArrowheads="1"/>
          </p:cNvPicPr>
          <p:nvPr/>
        </p:nvPicPr>
        <p:blipFill>
          <a:blip r:embed="rId3" cstate="print"/>
          <a:srcRect/>
          <a:stretch>
            <a:fillRect/>
          </a:stretch>
        </p:blipFill>
        <p:spPr bwMode="auto">
          <a:xfrm>
            <a:off x="6722859" y="2311049"/>
            <a:ext cx="1807603" cy="1807603"/>
          </a:xfrm>
          <a:prstGeom prst="rect">
            <a:avLst/>
          </a:prstGeom>
          <a:noFill/>
        </p:spPr>
      </p:pic>
      <p:pic>
        <p:nvPicPr>
          <p:cNvPr id="80" name="Picture 4"/>
          <p:cNvPicPr>
            <a:picLocks noChangeAspect="1" noChangeArrowheads="1"/>
          </p:cNvPicPr>
          <p:nvPr/>
        </p:nvPicPr>
        <p:blipFill>
          <a:blip r:embed="rId4" cstate="print"/>
          <a:srcRect/>
          <a:stretch>
            <a:fillRect/>
          </a:stretch>
        </p:blipFill>
        <p:spPr bwMode="auto">
          <a:xfrm>
            <a:off x="1286865" y="3400658"/>
            <a:ext cx="1824806" cy="2076766"/>
          </a:xfrm>
          <a:prstGeom prst="rect">
            <a:avLst/>
          </a:prstGeom>
          <a:noFill/>
          <a:ln w="9525">
            <a:noFill/>
            <a:miter lim="800000"/>
            <a:headEnd/>
            <a:tailEnd/>
          </a:ln>
        </p:spPr>
      </p:pic>
      <p:pic>
        <p:nvPicPr>
          <p:cNvPr id="81" name="Picture 5"/>
          <p:cNvPicPr>
            <a:picLocks noChangeAspect="1" noChangeArrowheads="1"/>
          </p:cNvPicPr>
          <p:nvPr/>
        </p:nvPicPr>
        <p:blipFill>
          <a:blip r:embed="rId5" cstate="print"/>
          <a:srcRect/>
          <a:stretch>
            <a:fillRect/>
          </a:stretch>
        </p:blipFill>
        <p:spPr bwMode="auto">
          <a:xfrm>
            <a:off x="4178712" y="3472666"/>
            <a:ext cx="1479936" cy="2016224"/>
          </a:xfrm>
          <a:prstGeom prst="rect">
            <a:avLst/>
          </a:prstGeom>
          <a:noFill/>
          <a:ln w="9525">
            <a:noFill/>
            <a:miter lim="800000"/>
            <a:headEnd/>
            <a:tailEnd/>
          </a:ln>
        </p:spPr>
      </p:pic>
      <p:sp>
        <p:nvSpPr>
          <p:cNvPr id="27" name="文字方塊 26"/>
          <p:cNvSpPr txBox="1"/>
          <p:nvPr/>
        </p:nvSpPr>
        <p:spPr>
          <a:xfrm>
            <a:off x="1907704" y="2996952"/>
            <a:ext cx="1107996" cy="369332"/>
          </a:xfrm>
          <a:prstGeom prst="rect">
            <a:avLst/>
          </a:prstGeom>
          <a:noFill/>
        </p:spPr>
        <p:txBody>
          <a:bodyPr wrap="none" rtlCol="0">
            <a:spAutoFit/>
          </a:bodyPr>
          <a:lstStyle/>
          <a:p>
            <a:r>
              <a:rPr lang="zh-TW" altLang="en-US" b="1" dirty="0">
                <a:solidFill>
                  <a:srgbClr val="00B050"/>
                </a:solidFill>
                <a:latin typeface="華康仿宋體W2(P)" pitchFamily="18" charset="-120"/>
                <a:ea typeface="華康仿宋體W2(P)" pitchFamily="18" charset="-120"/>
              </a:rPr>
              <a:t>經驗醫學</a:t>
            </a:r>
          </a:p>
        </p:txBody>
      </p:sp>
      <p:sp>
        <p:nvSpPr>
          <p:cNvPr id="28" name="文字方塊 27"/>
          <p:cNvSpPr txBox="1"/>
          <p:nvPr/>
        </p:nvSpPr>
        <p:spPr>
          <a:xfrm>
            <a:off x="4355976" y="2996952"/>
            <a:ext cx="1107996" cy="369332"/>
          </a:xfrm>
          <a:prstGeom prst="rect">
            <a:avLst/>
          </a:prstGeom>
          <a:noFill/>
        </p:spPr>
        <p:txBody>
          <a:bodyPr wrap="none" rtlCol="0">
            <a:spAutoFit/>
          </a:bodyPr>
          <a:lstStyle/>
          <a:p>
            <a:r>
              <a:rPr lang="zh-TW" altLang="en-US" b="1" dirty="0">
                <a:solidFill>
                  <a:srgbClr val="00B050"/>
                </a:solidFill>
                <a:latin typeface="華康仿宋體W2(P)" pitchFamily="18" charset="-120"/>
                <a:ea typeface="華康仿宋體W2(P)" pitchFamily="18" charset="-120"/>
              </a:rPr>
              <a:t>實證醫學</a:t>
            </a:r>
          </a:p>
        </p:txBody>
      </p:sp>
    </p:spTree>
    <p:extLst>
      <p:ext uri="{BB962C8B-B14F-4D97-AF65-F5344CB8AC3E}">
        <p14:creationId xmlns:p14="http://schemas.microsoft.com/office/powerpoint/2010/main" val="2327088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精準醫學的定義</a:t>
            </a:r>
          </a:p>
        </p:txBody>
      </p:sp>
      <p:sp>
        <p:nvSpPr>
          <p:cNvPr id="19" name="文字方塊 18"/>
          <p:cNvSpPr txBox="1"/>
          <p:nvPr/>
        </p:nvSpPr>
        <p:spPr>
          <a:xfrm>
            <a:off x="6948264" y="4289650"/>
            <a:ext cx="1224136" cy="369332"/>
          </a:xfrm>
          <a:prstGeom prst="rect">
            <a:avLst/>
          </a:prstGeom>
          <a:noFill/>
        </p:spPr>
        <p:txBody>
          <a:bodyPr wrap="square" rtlCol="0">
            <a:spAutoFit/>
          </a:bodyPr>
          <a:lstStyle/>
          <a:p>
            <a:r>
              <a:rPr lang="zh-TW" altLang="en-US" b="1" dirty="0">
                <a:solidFill>
                  <a:srgbClr val="0000FF"/>
                </a:solidFill>
                <a:latin typeface="標楷體" panose="03000509000000000000" pitchFamily="65" charset="-120"/>
                <a:ea typeface="標楷體" panose="03000509000000000000" pitchFamily="65" charset="-120"/>
              </a:rPr>
              <a:t>精準治療</a:t>
            </a:r>
          </a:p>
        </p:txBody>
      </p:sp>
      <p:sp>
        <p:nvSpPr>
          <p:cNvPr id="22" name="內容版面配置區 2"/>
          <p:cNvSpPr txBox="1">
            <a:spLocks/>
          </p:cNvSpPr>
          <p:nvPr/>
        </p:nvSpPr>
        <p:spPr>
          <a:xfrm>
            <a:off x="4987330" y="1700808"/>
            <a:ext cx="4049166" cy="24383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zh-TW" altLang="en-US" sz="2000" dirty="0">
                <a:latin typeface="標楷體" panose="03000509000000000000" pitchFamily="65" charset="-120"/>
                <a:ea typeface="標楷體" panose="03000509000000000000" pitchFamily="65" charset="-120"/>
              </a:rPr>
              <a:t>根據每一位患者的特點調整醫學治療措施但並不意味著為每一位患者生產獨特的藥物或醫療設備，而是指能夠根據患者的特定疾病易感性不同、所患疾病生物學基礎和預後不同，以及對某種特定治療的反應不同，而將患者分為不同亞群。</a:t>
            </a:r>
            <a:endParaRPr lang="en-US" altLang="zh-TW" sz="2000" dirty="0">
              <a:latin typeface="標楷體" panose="03000509000000000000" pitchFamily="65" charset="-120"/>
              <a:ea typeface="標楷體" panose="03000509000000000000" pitchFamily="65" charset="-120"/>
            </a:endParaRPr>
          </a:p>
        </p:txBody>
      </p:sp>
      <p:pic>
        <p:nvPicPr>
          <p:cNvPr id="3082" name="Picture 10" descr="相关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030" y="1556792"/>
            <a:ext cx="468630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recision diagnosis”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t="35697" b="10016"/>
          <a:stretch/>
        </p:blipFill>
        <p:spPr bwMode="auto">
          <a:xfrm>
            <a:off x="611560" y="4622403"/>
            <a:ext cx="8136904" cy="1913188"/>
          </a:xfrm>
          <a:prstGeom prst="rect">
            <a:avLst/>
          </a:prstGeom>
          <a:noFill/>
          <a:extLst>
            <a:ext uri="{909E8E84-426E-40DD-AFC4-6F175D3DCCD1}">
              <a14:hiddenFill xmlns:a14="http://schemas.microsoft.com/office/drawing/2010/main">
                <a:solidFill>
                  <a:srgbClr val="FFFFFF"/>
                </a:solidFill>
              </a14:hiddenFill>
            </a:ext>
          </a:extLst>
        </p:spPr>
      </p:pic>
      <p:sp>
        <p:nvSpPr>
          <p:cNvPr id="26" name="文字方塊 25"/>
          <p:cNvSpPr txBox="1"/>
          <p:nvPr/>
        </p:nvSpPr>
        <p:spPr>
          <a:xfrm>
            <a:off x="4067944" y="4311225"/>
            <a:ext cx="1224136" cy="369332"/>
          </a:xfrm>
          <a:prstGeom prst="rect">
            <a:avLst/>
          </a:prstGeom>
          <a:noFill/>
        </p:spPr>
        <p:txBody>
          <a:bodyPr wrap="square" rtlCol="0">
            <a:spAutoFit/>
          </a:bodyPr>
          <a:lstStyle/>
          <a:p>
            <a:r>
              <a:rPr lang="zh-TW" altLang="en-US" b="1" dirty="0">
                <a:solidFill>
                  <a:srgbClr val="0000FF"/>
                </a:solidFill>
                <a:latin typeface="標楷體" panose="03000509000000000000" pitchFamily="65" charset="-120"/>
                <a:ea typeface="標楷體" panose="03000509000000000000" pitchFamily="65" charset="-120"/>
              </a:rPr>
              <a:t>精準診斷</a:t>
            </a:r>
          </a:p>
        </p:txBody>
      </p:sp>
    </p:spTree>
    <p:extLst>
      <p:ext uri="{BB962C8B-B14F-4D97-AF65-F5344CB8AC3E}">
        <p14:creationId xmlns:p14="http://schemas.microsoft.com/office/powerpoint/2010/main" val="3509175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256"/>
            <a:ext cx="8229600" cy="1143000"/>
          </a:xfrm>
        </p:spPr>
        <p:txBody>
          <a:bodyPr>
            <a:normAutofit fontScale="90000"/>
          </a:bodyPr>
          <a:lstStyle/>
          <a:p>
            <a:r>
              <a:rPr lang="zh-TW" altLang="en-US" dirty="0">
                <a:latin typeface="+mn-lt"/>
                <a:ea typeface="標楷體" panose="03000509000000000000" pitchFamily="65" charset="-120"/>
              </a:rPr>
              <a:t>生物學的中心法則</a:t>
            </a:r>
            <a:r>
              <a:rPr lang="en-US" altLang="zh-TW" dirty="0">
                <a:latin typeface="+mn-lt"/>
                <a:ea typeface="標楷體" panose="03000509000000000000" pitchFamily="65" charset="-120"/>
              </a:rPr>
              <a:t> - Central Dogma</a:t>
            </a:r>
            <a:endParaRPr lang="zh-TW" altLang="en-US" dirty="0">
              <a:latin typeface="+mn-lt"/>
              <a:ea typeface="標楷體" panose="03000509000000000000" pitchFamily="65" charset="-120"/>
            </a:endParaRPr>
          </a:p>
        </p:txBody>
      </p:sp>
      <p:pic>
        <p:nvPicPr>
          <p:cNvPr id="4098" name="Picture 2" descr="相关图片"/>
          <p:cNvPicPr>
            <a:picLocks noChangeAspect="1" noChangeArrowheads="1"/>
          </p:cNvPicPr>
          <p:nvPr/>
        </p:nvPicPr>
        <p:blipFill rotWithShape="1">
          <a:blip r:embed="rId2">
            <a:extLst>
              <a:ext uri="{28A0092B-C50C-407E-A947-70E740481C1C}">
                <a14:useLocalDpi xmlns:a14="http://schemas.microsoft.com/office/drawing/2010/main" val="0"/>
              </a:ext>
            </a:extLst>
          </a:blip>
          <a:srcRect t="14204"/>
          <a:stretch/>
        </p:blipFill>
        <p:spPr bwMode="auto">
          <a:xfrm>
            <a:off x="179512" y="1484784"/>
            <a:ext cx="4752528" cy="4524470"/>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611344"/>
            <a:ext cx="3675075" cy="4265928"/>
          </a:xfrm>
          <a:prstGeom prst="rect">
            <a:avLst/>
          </a:prstGeom>
        </p:spPr>
      </p:pic>
      <p:grpSp>
        <p:nvGrpSpPr>
          <p:cNvPr id="21" name="群組 20"/>
          <p:cNvGrpSpPr/>
          <p:nvPr/>
        </p:nvGrpSpPr>
        <p:grpSpPr>
          <a:xfrm>
            <a:off x="1979712" y="963272"/>
            <a:ext cx="5112568" cy="5706088"/>
            <a:chOff x="1979712" y="963272"/>
            <a:chExt cx="5112568" cy="5706088"/>
          </a:xfrm>
        </p:grpSpPr>
        <p:sp>
          <p:nvSpPr>
            <p:cNvPr id="14" name="箭號: 弧形下彎 13"/>
            <p:cNvSpPr/>
            <p:nvPr/>
          </p:nvSpPr>
          <p:spPr>
            <a:xfrm>
              <a:off x="2195736" y="963272"/>
              <a:ext cx="4608512" cy="5760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ea typeface="標楷體" panose="03000509000000000000" pitchFamily="65" charset="-120"/>
                </a:rPr>
                <a:t>基因編碼的差異</a:t>
              </a:r>
              <a:r>
                <a:rPr lang="en-US" altLang="zh-TW" b="1" dirty="0">
                  <a:solidFill>
                    <a:srgbClr val="FF0000"/>
                  </a:solidFill>
                  <a:ea typeface="標楷體" panose="03000509000000000000" pitchFamily="65" charset="-120"/>
                </a:rPr>
                <a:t>(Genotype)</a:t>
              </a:r>
              <a:endParaRPr lang="zh-TW" altLang="en-US" b="1" dirty="0">
                <a:solidFill>
                  <a:srgbClr val="FF0000"/>
                </a:solidFill>
                <a:ea typeface="標楷體" panose="03000509000000000000" pitchFamily="65" charset="-120"/>
              </a:endParaRPr>
            </a:p>
          </p:txBody>
        </p:sp>
        <p:grpSp>
          <p:nvGrpSpPr>
            <p:cNvPr id="20" name="群組 19"/>
            <p:cNvGrpSpPr/>
            <p:nvPr/>
          </p:nvGrpSpPr>
          <p:grpSpPr>
            <a:xfrm>
              <a:off x="1979712" y="6009254"/>
              <a:ext cx="5112568" cy="660106"/>
              <a:chOff x="1979712" y="6009254"/>
              <a:chExt cx="5112568" cy="660106"/>
            </a:xfrm>
          </p:grpSpPr>
          <p:sp>
            <p:nvSpPr>
              <p:cNvPr id="18" name="箭號: 弧形上彎 17"/>
              <p:cNvSpPr/>
              <p:nvPr/>
            </p:nvSpPr>
            <p:spPr>
              <a:xfrm>
                <a:off x="1979712" y="6009254"/>
                <a:ext cx="5112568" cy="66010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9" name="文字方塊 18"/>
              <p:cNvSpPr txBox="1"/>
              <p:nvPr/>
            </p:nvSpPr>
            <p:spPr>
              <a:xfrm>
                <a:off x="2943437" y="6179206"/>
                <a:ext cx="3212739" cy="369332"/>
              </a:xfrm>
              <a:prstGeom prst="rect">
                <a:avLst/>
              </a:prstGeom>
              <a:noFill/>
            </p:spPr>
            <p:txBody>
              <a:bodyPr wrap="none" rtlCol="0">
                <a:spAutoFit/>
              </a:bodyPr>
              <a:lstStyle/>
              <a:p>
                <a:r>
                  <a:rPr lang="zh-TW" altLang="en-US" b="1" dirty="0">
                    <a:solidFill>
                      <a:srgbClr val="FF0000"/>
                    </a:solidFill>
                    <a:latin typeface="+mj-lt"/>
                    <a:ea typeface="標楷體" panose="03000509000000000000" pitchFamily="65" charset="-120"/>
                  </a:rPr>
                  <a:t>造就表徵的多樣性</a:t>
                </a:r>
                <a:r>
                  <a:rPr lang="en-US" altLang="zh-TW" b="1" dirty="0">
                    <a:solidFill>
                      <a:srgbClr val="FF0000"/>
                    </a:solidFill>
                    <a:latin typeface="+mj-lt"/>
                    <a:ea typeface="標楷體" panose="03000509000000000000" pitchFamily="65" charset="-120"/>
                  </a:rPr>
                  <a:t>(Phenotype)</a:t>
                </a:r>
                <a:endParaRPr lang="zh-TW" altLang="en-US" b="1" dirty="0">
                  <a:solidFill>
                    <a:srgbClr val="FF0000"/>
                  </a:solidFill>
                  <a:latin typeface="+mj-lt"/>
                  <a:ea typeface="標楷體" panose="03000509000000000000" pitchFamily="65" charset="-120"/>
                </a:endParaRPr>
              </a:p>
            </p:txBody>
          </p:sp>
        </p:grpSp>
      </p:grpSp>
    </p:spTree>
    <p:extLst>
      <p:ext uri="{BB962C8B-B14F-4D97-AF65-F5344CB8AC3E}">
        <p14:creationId xmlns:p14="http://schemas.microsoft.com/office/powerpoint/2010/main" val="27834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792088"/>
          </a:xfrm>
        </p:spPr>
        <p:txBody>
          <a:bodyPr>
            <a:normAutofit/>
          </a:bodyPr>
          <a:lstStyle/>
          <a:p>
            <a:r>
              <a:rPr lang="zh-TW" altLang="en-US" sz="3000" b="1" dirty="0">
                <a:latin typeface="標楷體" panose="03000509000000000000" pitchFamily="65" charset="-120"/>
                <a:ea typeface="標楷體" panose="03000509000000000000" pitchFamily="65" charset="-120"/>
              </a:rPr>
              <a:t>基因如同是 </a:t>
            </a:r>
            <a:r>
              <a:rPr lang="en-US" altLang="zh-TW" sz="3000" b="1" dirty="0">
                <a:latin typeface="標楷體" panose="03000509000000000000" pitchFamily="65" charset="-120"/>
                <a:ea typeface="標楷體" panose="03000509000000000000" pitchFamily="65" charset="-120"/>
              </a:rPr>
              <a:t>“</a:t>
            </a:r>
            <a:r>
              <a:rPr lang="zh-TW" altLang="en-US" sz="3000" b="1" dirty="0">
                <a:latin typeface="標楷體" panose="03000509000000000000" pitchFamily="65" charset="-120"/>
                <a:ea typeface="標楷體" panose="03000509000000000000" pitchFamily="65" charset="-120"/>
              </a:rPr>
              <a:t>生命</a:t>
            </a:r>
            <a:r>
              <a:rPr lang="zh-TW" altLang="en-US" sz="3000" b="1" dirty="0" smtClean="0">
                <a:latin typeface="標楷體" panose="03000509000000000000" pitchFamily="65" charset="-120"/>
                <a:ea typeface="標楷體" panose="03000509000000000000" pitchFamily="65" charset="-120"/>
              </a:rPr>
              <a:t>的設計圖</a:t>
            </a:r>
            <a:r>
              <a:rPr lang="en-US" altLang="zh-TW" sz="3000" b="1" dirty="0" smtClean="0">
                <a:latin typeface="標楷體" panose="03000509000000000000" pitchFamily="65" charset="-120"/>
                <a:ea typeface="標楷體" panose="03000509000000000000" pitchFamily="65" charset="-120"/>
              </a:rPr>
              <a:t>”</a:t>
            </a:r>
            <a:endParaRPr lang="zh-TW" altLang="en-US" sz="3000" b="1" dirty="0">
              <a:latin typeface="標楷體" panose="03000509000000000000" pitchFamily="65" charset="-120"/>
              <a:ea typeface="標楷體" panose="03000509000000000000" pitchFamily="65" charset="-120"/>
            </a:endParaRPr>
          </a:p>
        </p:txBody>
      </p:sp>
      <p:pic>
        <p:nvPicPr>
          <p:cNvPr id="5" name="內容版面配置區 4"/>
          <p:cNvPicPr>
            <a:picLocks noGrp="1" noChangeAspect="1"/>
          </p:cNvPicPr>
          <p:nvPr>
            <p:ph idx="1"/>
          </p:nvPr>
        </p:nvPicPr>
        <p:blipFill rotWithShape="1">
          <a:blip r:embed="rId2"/>
          <a:srcRect l="25046" t="22507" r="54528" b="32110"/>
          <a:stretch/>
        </p:blipFill>
        <p:spPr>
          <a:xfrm>
            <a:off x="395536" y="966738"/>
            <a:ext cx="3096344" cy="3869747"/>
          </a:xfrm>
          <a:prstGeom prst="rect">
            <a:avLst/>
          </a:prstGeom>
        </p:spPr>
      </p:pic>
      <p:sp>
        <p:nvSpPr>
          <p:cNvPr id="6" name="內容版面配置區 2"/>
          <p:cNvSpPr txBox="1">
            <a:spLocks/>
          </p:cNvSpPr>
          <p:nvPr/>
        </p:nvSpPr>
        <p:spPr>
          <a:xfrm>
            <a:off x="395536" y="5229200"/>
            <a:ext cx="8229600" cy="144016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TW" altLang="en-US" sz="2400" dirty="0">
                <a:ea typeface="標楷體" panose="03000509000000000000" pitchFamily="65" charset="-120"/>
              </a:rPr>
              <a:t>由</a:t>
            </a:r>
            <a:r>
              <a:rPr lang="en-US" altLang="zh-TW" sz="2400" dirty="0">
                <a:ea typeface="標楷體" panose="03000509000000000000" pitchFamily="65" charset="-120"/>
              </a:rPr>
              <a:t>30</a:t>
            </a:r>
            <a:r>
              <a:rPr lang="zh-TW" altLang="en-US" sz="2400" dirty="0">
                <a:ea typeface="標楷體" panose="03000509000000000000" pitchFamily="65" charset="-120"/>
              </a:rPr>
              <a:t>億個</a:t>
            </a:r>
            <a:r>
              <a:rPr lang="en-US" altLang="zh-TW" sz="2400" dirty="0">
                <a:ea typeface="標楷體" panose="03000509000000000000" pitchFamily="65" charset="-120"/>
              </a:rPr>
              <a:t>DNA base (</a:t>
            </a:r>
            <a:r>
              <a:rPr lang="zh-TW" altLang="en-US" sz="2400" dirty="0">
                <a:ea typeface="標楷體" panose="03000509000000000000" pitchFamily="65" charset="-120"/>
              </a:rPr>
              <a:t>鹼基</a:t>
            </a:r>
            <a:r>
              <a:rPr lang="en-US" altLang="zh-TW" sz="2400" dirty="0">
                <a:ea typeface="標楷體" panose="03000509000000000000" pitchFamily="65" charset="-120"/>
              </a:rPr>
              <a:t>)</a:t>
            </a:r>
            <a:r>
              <a:rPr lang="zh-TW" altLang="en-US" sz="2400" dirty="0">
                <a:ea typeface="標楷體" panose="03000509000000000000" pitchFamily="65" charset="-120"/>
              </a:rPr>
              <a:t>組成 </a:t>
            </a:r>
            <a:r>
              <a:rPr lang="en-US" altLang="zh-TW" sz="2400" dirty="0">
                <a:ea typeface="標楷體" panose="03000509000000000000" pitchFamily="65" charset="-120"/>
              </a:rPr>
              <a:t>(A, T, C, G)</a:t>
            </a:r>
          </a:p>
          <a:p>
            <a:pPr lvl="1"/>
            <a:r>
              <a:rPr lang="en-US" altLang="zh-TW" sz="2400" dirty="0">
                <a:ea typeface="標楷體" panose="03000509000000000000" pitchFamily="65" charset="-120"/>
              </a:rPr>
              <a:t>1.5 % to 5% </a:t>
            </a:r>
            <a:r>
              <a:rPr lang="zh-TW" altLang="en-US" sz="2400" dirty="0">
                <a:ea typeface="標楷體" panose="03000509000000000000" pitchFamily="65" charset="-120"/>
              </a:rPr>
              <a:t>的</a:t>
            </a:r>
            <a:r>
              <a:rPr lang="en-US" altLang="zh-TW" sz="2400" dirty="0">
                <a:ea typeface="標楷體" panose="03000509000000000000" pitchFamily="65" charset="-120"/>
              </a:rPr>
              <a:t>base</a:t>
            </a:r>
            <a:r>
              <a:rPr lang="zh-TW" altLang="en-US" sz="2400" dirty="0">
                <a:ea typeface="標楷體" panose="03000509000000000000" pitchFamily="65" charset="-120"/>
              </a:rPr>
              <a:t>是有資訊意義</a:t>
            </a:r>
            <a:r>
              <a:rPr lang="zh-TW" altLang="en-US" sz="2400" dirty="0" smtClean="0">
                <a:ea typeface="標楷體" panose="03000509000000000000" pitchFamily="65" charset="-120"/>
              </a:rPr>
              <a:t>的</a:t>
            </a:r>
            <a:endParaRPr lang="en-US" altLang="zh-TW" sz="2400" dirty="0" smtClean="0">
              <a:ea typeface="標楷體" panose="03000509000000000000" pitchFamily="65" charset="-120"/>
            </a:endParaRPr>
          </a:p>
          <a:p>
            <a:pPr lvl="1"/>
            <a:r>
              <a:rPr lang="zh-TW" altLang="en-US" sz="2400" dirty="0">
                <a:ea typeface="標楷體" panose="03000509000000000000" pitchFamily="65" charset="-120"/>
              </a:rPr>
              <a:t>兩萬多個</a:t>
            </a:r>
            <a:r>
              <a:rPr lang="zh-TW" altLang="en-US" sz="2400" dirty="0" smtClean="0">
                <a:ea typeface="標楷體" panose="03000509000000000000" pitchFamily="65" charset="-120"/>
              </a:rPr>
              <a:t>基因</a:t>
            </a:r>
            <a:r>
              <a:rPr lang="en-US" altLang="zh-TW" sz="2400" dirty="0" smtClean="0">
                <a:ea typeface="標楷體" panose="03000509000000000000" pitchFamily="65" charset="-120"/>
              </a:rPr>
              <a:t>(“</a:t>
            </a:r>
            <a:r>
              <a:rPr lang="zh-TW" altLang="en-US" sz="2400" dirty="0" smtClean="0">
                <a:ea typeface="標楷體" panose="03000509000000000000" pitchFamily="65" charset="-120"/>
              </a:rPr>
              <a:t>結構圖</a:t>
            </a:r>
            <a:r>
              <a:rPr lang="en-US" altLang="zh-TW" sz="2400" dirty="0" smtClean="0">
                <a:ea typeface="標楷體" panose="03000509000000000000" pitchFamily="65" charset="-120"/>
              </a:rPr>
              <a:t>, </a:t>
            </a:r>
            <a:r>
              <a:rPr lang="zh-TW" altLang="en-US" sz="2400" dirty="0" smtClean="0">
                <a:ea typeface="標楷體" panose="03000509000000000000" pitchFamily="65" charset="-120"/>
              </a:rPr>
              <a:t>管道圖</a:t>
            </a:r>
            <a:r>
              <a:rPr lang="en-US" altLang="zh-TW" sz="2400" dirty="0" smtClean="0">
                <a:ea typeface="標楷體" panose="03000509000000000000" pitchFamily="65" charset="-120"/>
              </a:rPr>
              <a:t>”), </a:t>
            </a:r>
            <a:r>
              <a:rPr lang="zh-TW" altLang="en-US" sz="2400" dirty="0">
                <a:ea typeface="標楷體" panose="03000509000000000000" pitchFamily="65" charset="-120"/>
              </a:rPr>
              <a:t>產生對應的蛋白質</a:t>
            </a:r>
            <a:r>
              <a:rPr lang="en-US" altLang="zh-TW" sz="2400" dirty="0">
                <a:ea typeface="標楷體" panose="03000509000000000000" pitchFamily="65" charset="-120"/>
              </a:rPr>
              <a:t>(“</a:t>
            </a:r>
            <a:r>
              <a:rPr lang="zh-TW" altLang="en-US" sz="2400" dirty="0">
                <a:ea typeface="標楷體" panose="03000509000000000000" pitchFamily="65" charset="-120"/>
              </a:rPr>
              <a:t>建築物的結構</a:t>
            </a:r>
            <a:r>
              <a:rPr lang="en-US" altLang="zh-TW" sz="2400" dirty="0">
                <a:ea typeface="標楷體" panose="03000509000000000000" pitchFamily="65" charset="-120"/>
              </a:rPr>
              <a:t>, </a:t>
            </a:r>
            <a:r>
              <a:rPr lang="zh-TW" altLang="en-US" sz="2400" dirty="0">
                <a:ea typeface="標楷體" panose="03000509000000000000" pitchFamily="65" charset="-120"/>
              </a:rPr>
              <a:t>水管間</a:t>
            </a:r>
            <a:r>
              <a:rPr lang="en-US" altLang="zh-TW" sz="2400" dirty="0">
                <a:ea typeface="標楷體" panose="03000509000000000000" pitchFamily="65" charset="-120"/>
              </a:rPr>
              <a:t>, </a:t>
            </a:r>
            <a:r>
              <a:rPr lang="zh-TW" altLang="en-US" sz="2400" dirty="0">
                <a:ea typeface="標楷體" panose="03000509000000000000" pitchFamily="65" charset="-120"/>
              </a:rPr>
              <a:t>等等”</a:t>
            </a:r>
            <a:r>
              <a:rPr lang="en-US" altLang="zh-TW" sz="2400" dirty="0" smtClean="0">
                <a:ea typeface="標楷體" panose="03000509000000000000" pitchFamily="65" charset="-120"/>
              </a:rPr>
              <a:t>)</a:t>
            </a:r>
          </a:p>
          <a:p>
            <a:pPr lvl="1"/>
            <a:r>
              <a:rPr lang="zh-TW" altLang="en-US" sz="2400" dirty="0">
                <a:ea typeface="標楷體" panose="03000509000000000000" pitchFamily="65" charset="-120"/>
              </a:rPr>
              <a:t>大部分承自</a:t>
            </a:r>
            <a:r>
              <a:rPr lang="zh-TW" altLang="en-US" sz="2400" dirty="0" smtClean="0">
                <a:ea typeface="標楷體" panose="03000509000000000000" pitchFamily="65" charset="-120"/>
              </a:rPr>
              <a:t>於前版 </a:t>
            </a:r>
            <a:r>
              <a:rPr lang="en-US" altLang="zh-TW" sz="2400" dirty="0" smtClean="0">
                <a:ea typeface="標楷體" panose="03000509000000000000" pitchFamily="65" charset="-120"/>
              </a:rPr>
              <a:t>(</a:t>
            </a:r>
            <a:r>
              <a:rPr lang="zh-TW" altLang="en-US" sz="2400" dirty="0" smtClean="0">
                <a:ea typeface="標楷體" panose="03000509000000000000" pitchFamily="65" charset="-120"/>
              </a:rPr>
              <a:t>遺傳性</a:t>
            </a:r>
            <a:r>
              <a:rPr lang="en-US" altLang="zh-TW" sz="2400" dirty="0" smtClean="0">
                <a:ea typeface="標楷體" panose="03000509000000000000" pitchFamily="65" charset="-120"/>
              </a:rPr>
              <a:t>)</a:t>
            </a:r>
          </a:p>
          <a:p>
            <a:pPr lvl="1"/>
            <a:r>
              <a:rPr lang="zh-TW" altLang="en-US" sz="2400" dirty="0" smtClean="0">
                <a:ea typeface="標楷體" panose="03000509000000000000" pitchFamily="65" charset="-120"/>
              </a:rPr>
              <a:t>少部分是自我修改的</a:t>
            </a:r>
            <a:endParaRPr lang="en-US" altLang="zh-TW" sz="2400" dirty="0">
              <a:ea typeface="標楷體" panose="03000509000000000000" pitchFamily="65" charset="-120"/>
            </a:endParaRPr>
          </a:p>
          <a:p>
            <a:pPr lvl="1"/>
            <a:endParaRPr lang="en-US" altLang="zh-TW" sz="2400" dirty="0">
              <a:ea typeface="標楷體" panose="03000509000000000000" pitchFamily="65" charset="-120"/>
            </a:endParaRPr>
          </a:p>
        </p:txBody>
      </p:sp>
      <p:pic>
        <p:nvPicPr>
          <p:cNvPr id="8" name="Picture 2" descr="“DNA RNA Protein”的图片搜索结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040788"/>
            <a:ext cx="3168352" cy="26451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相关图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3212976"/>
            <a:ext cx="2990593" cy="1723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065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sp>
        <p:nvSpPr>
          <p:cNvPr id="3" name="內容版面配置區 2"/>
          <p:cNvSpPr>
            <a:spLocks noGrp="1"/>
          </p:cNvSpPr>
          <p:nvPr>
            <p:ph idx="1"/>
          </p:nvPr>
        </p:nvSpPr>
        <p:spPr/>
        <p:txBody>
          <a:bodyPr/>
          <a:lstStyle/>
          <a:p>
            <a:r>
              <a:rPr lang="en-US" altLang="zh-TW" dirty="0"/>
              <a:t>I</a:t>
            </a:r>
            <a:r>
              <a:rPr lang="en-US" altLang="zh-TW" dirty="0" smtClean="0"/>
              <a:t>. </a:t>
            </a:r>
            <a:r>
              <a:rPr lang="zh-TW" altLang="en-US" dirty="0" smtClean="0"/>
              <a:t>  整體生技醫療產業</a:t>
            </a:r>
            <a:endParaRPr lang="en-US" altLang="zh-TW" dirty="0" smtClean="0"/>
          </a:p>
          <a:p>
            <a:r>
              <a:rPr lang="en-US" altLang="zh-TW" dirty="0" smtClean="0"/>
              <a:t>II. </a:t>
            </a:r>
            <a:r>
              <a:rPr lang="zh-TW" altLang="en-US" dirty="0" smtClean="0"/>
              <a:t> 癌症治療與藥物開發</a:t>
            </a:r>
            <a:endParaRPr lang="en-US" altLang="zh-TW" dirty="0" smtClean="0"/>
          </a:p>
          <a:p>
            <a:r>
              <a:rPr lang="en-US" altLang="zh-TW" dirty="0" smtClean="0"/>
              <a:t>III. </a:t>
            </a:r>
            <a:r>
              <a:rPr lang="zh-TW" altLang="en-US" dirty="0" smtClean="0"/>
              <a:t>癌症與基因</a:t>
            </a:r>
            <a:endParaRPr lang="en-US" altLang="zh-TW" dirty="0" smtClean="0"/>
          </a:p>
          <a:p>
            <a:r>
              <a:rPr lang="en-US" altLang="zh-TW" dirty="0" smtClean="0"/>
              <a:t>IV. </a:t>
            </a:r>
            <a:r>
              <a:rPr lang="zh-TW" altLang="en-US" dirty="0" smtClean="0"/>
              <a:t>癌症與免疫</a:t>
            </a:r>
            <a:endParaRPr lang="en-US" altLang="zh-TW" dirty="0" smtClean="0"/>
          </a:p>
          <a:p>
            <a:r>
              <a:rPr lang="en-US" altLang="zh-TW" dirty="0"/>
              <a:t>V</a:t>
            </a:r>
            <a:r>
              <a:rPr lang="en-US" altLang="zh-TW" dirty="0" smtClean="0"/>
              <a:t>. </a:t>
            </a:r>
            <a:r>
              <a:rPr lang="zh-TW" altLang="en-US" dirty="0" smtClean="0"/>
              <a:t> 結語</a:t>
            </a:r>
            <a:endParaRPr lang="zh-TW" altLang="en-US" dirty="0"/>
          </a:p>
        </p:txBody>
      </p:sp>
    </p:spTree>
    <p:extLst>
      <p:ext uri="{BB962C8B-B14F-4D97-AF65-F5344CB8AC3E}">
        <p14:creationId xmlns:p14="http://schemas.microsoft.com/office/powerpoint/2010/main" val="114036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例如</a:t>
            </a:r>
            <a:r>
              <a:rPr lang="en-US" altLang="zh-TW" dirty="0" smtClean="0"/>
              <a:t>: </a:t>
            </a:r>
            <a:r>
              <a:rPr lang="zh-TW" altLang="en-US" dirty="0" smtClean="0"/>
              <a:t>酵素酶</a:t>
            </a:r>
            <a:r>
              <a:rPr lang="en-US" altLang="zh-TW" dirty="0" smtClean="0"/>
              <a:t>Aldh2(</a:t>
            </a:r>
            <a:r>
              <a:rPr lang="zh-TW" altLang="en-US" dirty="0"/>
              <a:t>乙醛脫氫酶</a:t>
            </a:r>
            <a:r>
              <a:rPr lang="en-US" altLang="zh-TW" dirty="0" smtClean="0"/>
              <a:t>2)</a:t>
            </a:r>
            <a:r>
              <a:rPr lang="zh-TW" altLang="en-US" dirty="0" smtClean="0"/>
              <a:t>的轉譯與酒精代謝的功能</a:t>
            </a:r>
            <a:endParaRPr lang="zh-TW" altLang="en-US" dirty="0"/>
          </a:p>
        </p:txBody>
      </p:sp>
      <p:sp>
        <p:nvSpPr>
          <p:cNvPr id="4" name="文字方塊 3"/>
          <p:cNvSpPr txBox="1"/>
          <p:nvPr/>
        </p:nvSpPr>
        <p:spPr>
          <a:xfrm>
            <a:off x="156007" y="2631396"/>
            <a:ext cx="1368152" cy="369332"/>
          </a:xfrm>
          <a:prstGeom prst="rect">
            <a:avLst/>
          </a:prstGeom>
          <a:noFill/>
        </p:spPr>
        <p:txBody>
          <a:bodyPr wrap="square" rtlCol="0">
            <a:spAutoFit/>
          </a:bodyPr>
          <a:lstStyle/>
          <a:p>
            <a:r>
              <a:rPr lang="zh-TW" altLang="en-US" dirty="0" smtClean="0"/>
              <a:t>基因 </a:t>
            </a:r>
            <a:r>
              <a:rPr lang="en-US" altLang="zh-TW" dirty="0" smtClean="0"/>
              <a:t>ALDH2</a:t>
            </a:r>
            <a:endParaRPr lang="zh-TW" altLang="en-US" dirty="0"/>
          </a:p>
        </p:txBody>
      </p:sp>
      <p:sp>
        <p:nvSpPr>
          <p:cNvPr id="5" name="文字方塊 4"/>
          <p:cNvSpPr txBox="1"/>
          <p:nvPr/>
        </p:nvSpPr>
        <p:spPr>
          <a:xfrm>
            <a:off x="4222770" y="2492896"/>
            <a:ext cx="1793968" cy="646331"/>
          </a:xfrm>
          <a:prstGeom prst="rect">
            <a:avLst/>
          </a:prstGeom>
          <a:noFill/>
        </p:spPr>
        <p:txBody>
          <a:bodyPr wrap="square" rtlCol="0">
            <a:spAutoFit/>
          </a:bodyPr>
          <a:lstStyle/>
          <a:p>
            <a:r>
              <a:rPr lang="zh-TW" altLang="en-US" dirty="0" smtClean="0"/>
              <a:t> 酵素酶</a:t>
            </a:r>
            <a:r>
              <a:rPr lang="en-US" altLang="zh-TW" dirty="0" smtClean="0"/>
              <a:t>Aldh2</a:t>
            </a:r>
          </a:p>
          <a:p>
            <a:r>
              <a:rPr lang="en-US" altLang="zh-TW" dirty="0" smtClean="0"/>
              <a:t>(</a:t>
            </a:r>
            <a:r>
              <a:rPr lang="zh-TW" altLang="en-US" dirty="0"/>
              <a:t>乙醛脫氫酶</a:t>
            </a:r>
            <a:r>
              <a:rPr lang="en-US" altLang="zh-TW" dirty="0" smtClean="0"/>
              <a:t>2)</a:t>
            </a:r>
            <a:endParaRPr lang="zh-TW" altLang="en-US" dirty="0"/>
          </a:p>
        </p:txBody>
      </p:sp>
      <p:sp>
        <p:nvSpPr>
          <p:cNvPr id="6" name="向右箭號 5"/>
          <p:cNvSpPr/>
          <p:nvPr/>
        </p:nvSpPr>
        <p:spPr>
          <a:xfrm>
            <a:off x="2154963" y="2654479"/>
            <a:ext cx="1800200" cy="323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弧形向右箭號 6"/>
          <p:cNvSpPr/>
          <p:nvPr/>
        </p:nvSpPr>
        <p:spPr>
          <a:xfrm>
            <a:off x="5944768" y="2334584"/>
            <a:ext cx="504056" cy="12961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 name="文字方塊 7"/>
          <p:cNvSpPr txBox="1"/>
          <p:nvPr/>
        </p:nvSpPr>
        <p:spPr>
          <a:xfrm>
            <a:off x="7672960" y="2262064"/>
            <a:ext cx="720080" cy="369332"/>
          </a:xfrm>
          <a:prstGeom prst="rect">
            <a:avLst/>
          </a:prstGeom>
          <a:noFill/>
        </p:spPr>
        <p:txBody>
          <a:bodyPr wrap="square" rtlCol="0">
            <a:spAutoFit/>
          </a:bodyPr>
          <a:lstStyle/>
          <a:p>
            <a:r>
              <a:rPr lang="zh-TW" altLang="en-US" dirty="0" smtClean="0">
                <a:solidFill>
                  <a:srgbClr val="FF0000"/>
                </a:solidFill>
              </a:rPr>
              <a:t>乙醛</a:t>
            </a:r>
            <a:endParaRPr lang="zh-TW" altLang="en-US" dirty="0">
              <a:solidFill>
                <a:srgbClr val="FF0000"/>
              </a:solidFill>
            </a:endParaRPr>
          </a:p>
        </p:txBody>
      </p:sp>
      <p:pic>
        <p:nvPicPr>
          <p:cNvPr id="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3353" y="2133739"/>
            <a:ext cx="803070" cy="69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353" y="3059586"/>
            <a:ext cx="995788" cy="66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字方塊 10"/>
          <p:cNvSpPr txBox="1"/>
          <p:nvPr/>
        </p:nvSpPr>
        <p:spPr>
          <a:xfrm>
            <a:off x="7662286" y="3229674"/>
            <a:ext cx="720080" cy="369332"/>
          </a:xfrm>
          <a:prstGeom prst="rect">
            <a:avLst/>
          </a:prstGeom>
          <a:noFill/>
        </p:spPr>
        <p:txBody>
          <a:bodyPr wrap="square" rtlCol="0">
            <a:spAutoFit/>
          </a:bodyPr>
          <a:lstStyle/>
          <a:p>
            <a:r>
              <a:rPr lang="zh-TW" altLang="en-US" dirty="0" smtClean="0">
                <a:solidFill>
                  <a:srgbClr val="00B050"/>
                </a:solidFill>
              </a:rPr>
              <a:t>乙酸</a:t>
            </a:r>
            <a:endParaRPr lang="zh-TW" altLang="en-US" dirty="0">
              <a:solidFill>
                <a:srgbClr val="00B050"/>
              </a:solidFill>
            </a:endParaRPr>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69" y="4653136"/>
            <a:ext cx="6727303" cy="153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文字方塊 12"/>
          <p:cNvSpPr txBox="1"/>
          <p:nvPr/>
        </p:nvSpPr>
        <p:spPr>
          <a:xfrm>
            <a:off x="6251201" y="6284059"/>
            <a:ext cx="1051999" cy="338554"/>
          </a:xfrm>
          <a:prstGeom prst="rect">
            <a:avLst/>
          </a:prstGeom>
          <a:noFill/>
        </p:spPr>
        <p:txBody>
          <a:bodyPr wrap="square" rtlCol="0">
            <a:spAutoFit/>
          </a:bodyPr>
          <a:lstStyle/>
          <a:p>
            <a:r>
              <a:rPr lang="zh-TW" altLang="en-US" sz="1600" dirty="0" smtClean="0"/>
              <a:t>每日頭條</a:t>
            </a:r>
            <a:endParaRPr lang="zh-TW" altLang="en-US" sz="1600" dirty="0"/>
          </a:p>
        </p:txBody>
      </p:sp>
    </p:spTree>
    <p:extLst>
      <p:ext uri="{BB962C8B-B14F-4D97-AF65-F5344CB8AC3E}">
        <p14:creationId xmlns:p14="http://schemas.microsoft.com/office/powerpoint/2010/main" val="1513068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t>乙醛脫氫酶</a:t>
            </a:r>
            <a:r>
              <a:rPr lang="en-US" altLang="zh-TW" dirty="0" smtClean="0"/>
              <a:t>2 (ALDH2) </a:t>
            </a:r>
            <a:r>
              <a:rPr lang="zh-TW" altLang="en-US" dirty="0" smtClean="0"/>
              <a:t>基因變異與喝酒潮紅反應</a:t>
            </a:r>
            <a:endParaRPr lang="zh-TW" altLang="en-US"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62684"/>
            <a:ext cx="5050426"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descr="http://www.bjhkbio.com/uploads/1/image/public/201608/20160802151944_pbkfwwhjr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39677"/>
            <a:ext cx="5109139" cy="1080120"/>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978894"/>
            <a:ext cx="4968552" cy="279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內容版面配置區 2"/>
          <p:cNvSpPr txBox="1">
            <a:spLocks/>
          </p:cNvSpPr>
          <p:nvPr/>
        </p:nvSpPr>
        <p:spPr>
          <a:xfrm>
            <a:off x="5436096" y="1763012"/>
            <a:ext cx="3600400" cy="496332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smtClean="0"/>
              <a:t>Aldh2 </a:t>
            </a:r>
            <a:r>
              <a:rPr lang="zh-TW" altLang="en-US" dirty="0" smtClean="0"/>
              <a:t>在酒精代謝裡面佔有非常重要的腳色</a:t>
            </a:r>
            <a:endParaRPr lang="en-US" altLang="zh-TW" dirty="0" smtClean="0"/>
          </a:p>
          <a:p>
            <a:r>
              <a:rPr lang="zh-TW" altLang="en-US" dirty="0" smtClean="0"/>
              <a:t>此基因的單位點變異會造成酒精代謝能力的減低</a:t>
            </a:r>
            <a:endParaRPr lang="en-US" altLang="zh-TW" dirty="0" smtClean="0"/>
          </a:p>
          <a:p>
            <a:r>
              <a:rPr lang="zh-TW" altLang="en-US" dirty="0" smtClean="0"/>
              <a:t>人種</a:t>
            </a:r>
            <a:r>
              <a:rPr lang="en-US" altLang="zh-TW" dirty="0" smtClean="0"/>
              <a:t>, </a:t>
            </a:r>
            <a:r>
              <a:rPr lang="zh-TW" altLang="en-US" dirty="0" smtClean="0"/>
              <a:t>地區上的差異</a:t>
            </a:r>
            <a:endParaRPr lang="zh-TW" altLang="en-US" dirty="0"/>
          </a:p>
        </p:txBody>
      </p:sp>
    </p:spTree>
    <p:extLst>
      <p:ext uri="{BB962C8B-B14F-4D97-AF65-F5344CB8AC3E}">
        <p14:creationId xmlns:p14="http://schemas.microsoft.com/office/powerpoint/2010/main" val="1160488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mn-lt"/>
                <a:ea typeface="標楷體" panose="03000509000000000000" pitchFamily="65" charset="-120"/>
              </a:rPr>
              <a:t>SNPs </a:t>
            </a:r>
            <a:r>
              <a:rPr lang="zh-TW" altLang="en-US" b="1" dirty="0">
                <a:latin typeface="+mn-lt"/>
                <a:ea typeface="標楷體" panose="03000509000000000000" pitchFamily="65" charset="-120"/>
              </a:rPr>
              <a:t>和遺傳性疾病</a:t>
            </a:r>
          </a:p>
        </p:txBody>
      </p:sp>
      <p:sp>
        <p:nvSpPr>
          <p:cNvPr id="3" name="內容版面配置區 2"/>
          <p:cNvSpPr>
            <a:spLocks noGrp="1"/>
          </p:cNvSpPr>
          <p:nvPr>
            <p:ph idx="1"/>
          </p:nvPr>
        </p:nvSpPr>
        <p:spPr/>
        <p:txBody>
          <a:bodyPr>
            <a:normAutofit/>
          </a:bodyPr>
          <a:lstStyle/>
          <a:p>
            <a:r>
              <a:rPr lang="zh-TW" altLang="en-US" sz="2000" dirty="0">
                <a:ea typeface="標楷體" panose="03000509000000000000" pitchFamily="65" charset="-120"/>
              </a:rPr>
              <a:t>遺傳性疾病</a:t>
            </a:r>
            <a:endParaRPr lang="en-US" altLang="zh-TW" sz="2000" dirty="0">
              <a:ea typeface="標楷體" panose="03000509000000000000" pitchFamily="65" charset="-120"/>
            </a:endParaRPr>
          </a:p>
          <a:p>
            <a:pPr lvl="1"/>
            <a:r>
              <a:rPr lang="zh-TW" altLang="en-US" sz="2000" dirty="0">
                <a:ea typeface="標楷體" panose="03000509000000000000" pitchFamily="65" charset="-120"/>
              </a:rPr>
              <a:t>罕見新陳代謝疾病</a:t>
            </a:r>
            <a:endParaRPr lang="en-US" altLang="zh-TW" sz="2000" dirty="0">
              <a:ea typeface="標楷體" panose="03000509000000000000" pitchFamily="65" charset="-120"/>
            </a:endParaRPr>
          </a:p>
          <a:p>
            <a:pPr lvl="1"/>
            <a:r>
              <a:rPr lang="zh-TW" altLang="en-US" sz="2000" dirty="0">
                <a:ea typeface="標楷體" panose="03000509000000000000" pitchFamily="65" charset="-120"/>
              </a:rPr>
              <a:t>癌症</a:t>
            </a:r>
          </a:p>
          <a:p>
            <a:r>
              <a:rPr lang="zh-TW" altLang="en-US" sz="2000" dirty="0">
                <a:ea typeface="標楷體" panose="03000509000000000000" pitchFamily="65" charset="-120"/>
              </a:rPr>
              <a:t>單一基因變異 </a:t>
            </a:r>
            <a:r>
              <a:rPr lang="en-US" altLang="zh-TW" sz="2000" dirty="0">
                <a:ea typeface="標楷體" panose="03000509000000000000" pitchFamily="65" charset="-120"/>
              </a:rPr>
              <a:t>vs </a:t>
            </a:r>
            <a:r>
              <a:rPr lang="zh-TW" altLang="en-US" sz="2000" dirty="0">
                <a:ea typeface="標楷體" panose="03000509000000000000" pitchFamily="65" charset="-120"/>
              </a:rPr>
              <a:t>多個基因變異</a:t>
            </a:r>
            <a:endParaRPr lang="en-US" altLang="zh-TW" sz="2000" dirty="0">
              <a:ea typeface="標楷體" panose="03000509000000000000" pitchFamily="65" charset="-120"/>
            </a:endParaRPr>
          </a:p>
        </p:txBody>
      </p:sp>
      <p:grpSp>
        <p:nvGrpSpPr>
          <p:cNvPr id="4" name="群組 3"/>
          <p:cNvGrpSpPr/>
          <p:nvPr/>
        </p:nvGrpSpPr>
        <p:grpSpPr>
          <a:xfrm>
            <a:off x="395536" y="3719165"/>
            <a:ext cx="4392488" cy="2835333"/>
            <a:chOff x="1187624" y="3717032"/>
            <a:chExt cx="4680520" cy="2835333"/>
          </a:xfrm>
        </p:grpSpPr>
        <p:pic>
          <p:nvPicPr>
            <p:cNvPr id="5" name="Picture 2" descr="相关图片"/>
            <p:cNvPicPr>
              <a:picLocks noChangeAspect="1" noChangeArrowheads="1"/>
            </p:cNvPicPr>
            <p:nvPr/>
          </p:nvPicPr>
          <p:blipFill rotWithShape="1">
            <a:blip r:embed="rId2">
              <a:extLst>
                <a:ext uri="{28A0092B-C50C-407E-A947-70E740481C1C}">
                  <a14:useLocalDpi xmlns:a14="http://schemas.microsoft.com/office/drawing/2010/main" val="0"/>
                </a:ext>
              </a:extLst>
            </a:blip>
            <a:srcRect l="8389" t="10598" r="7722"/>
            <a:stretch/>
          </p:blipFill>
          <p:spPr bwMode="auto">
            <a:xfrm>
              <a:off x="1187624" y="3717032"/>
              <a:ext cx="4680520" cy="2835333"/>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1187624" y="6210989"/>
              <a:ext cx="2518638" cy="307777"/>
            </a:xfrm>
            <a:prstGeom prst="rect">
              <a:avLst/>
            </a:prstGeom>
            <a:noFill/>
          </p:spPr>
          <p:txBody>
            <a:bodyPr wrap="none" rtlCol="0">
              <a:spAutoFit/>
            </a:bodyPr>
            <a:lstStyle/>
            <a:p>
              <a:r>
                <a:rPr lang="zh-TW" altLang="en-US" sz="1400" b="1" dirty="0">
                  <a:solidFill>
                    <a:schemeClr val="bg1"/>
                  </a:solidFill>
                  <a:latin typeface="標楷體" panose="03000509000000000000" pitchFamily="65" charset="-120"/>
                  <a:ea typeface="標楷體" panose="03000509000000000000" pitchFamily="65" charset="-120"/>
                </a:rPr>
                <a:t>油門、剎車、方向盤全數失控</a:t>
              </a:r>
            </a:p>
          </p:txBody>
        </p:sp>
      </p:grpSp>
      <p:sp>
        <p:nvSpPr>
          <p:cNvPr id="7" name="矩形 6"/>
          <p:cNvSpPr/>
          <p:nvPr/>
        </p:nvSpPr>
        <p:spPr>
          <a:xfrm>
            <a:off x="622007" y="3356992"/>
            <a:ext cx="3518912" cy="338554"/>
          </a:xfrm>
          <a:prstGeom prst="rect">
            <a:avLst/>
          </a:prstGeom>
        </p:spPr>
        <p:txBody>
          <a:bodyPr wrap="none">
            <a:spAutoFit/>
          </a:bodyPr>
          <a:lstStyle/>
          <a:p>
            <a:pPr lvl="1" algn="ctr"/>
            <a:r>
              <a:rPr lang="zh-TW" altLang="en-US" sz="1600" b="1" dirty="0">
                <a:solidFill>
                  <a:srgbClr val="C00000"/>
                </a:solidFill>
                <a:ea typeface="標楷體" panose="03000509000000000000" pitchFamily="65" charset="-120"/>
              </a:rPr>
              <a:t>癌症：一般由多個基因變異造成</a:t>
            </a:r>
            <a:endParaRPr lang="en-US" altLang="zh-TW" sz="1600" b="1" dirty="0">
              <a:solidFill>
                <a:srgbClr val="C00000"/>
              </a:solidFill>
              <a:ea typeface="標楷體" panose="03000509000000000000" pitchFamily="65" charset="-120"/>
            </a:endParaRPr>
          </a:p>
        </p:txBody>
      </p:sp>
      <p:sp>
        <p:nvSpPr>
          <p:cNvPr id="9" name="矩形 8"/>
          <p:cNvSpPr/>
          <p:nvPr/>
        </p:nvSpPr>
        <p:spPr>
          <a:xfrm>
            <a:off x="4838352" y="3356992"/>
            <a:ext cx="3929281" cy="338554"/>
          </a:xfrm>
          <a:prstGeom prst="rect">
            <a:avLst/>
          </a:prstGeom>
        </p:spPr>
        <p:txBody>
          <a:bodyPr wrap="none">
            <a:spAutoFit/>
          </a:bodyPr>
          <a:lstStyle/>
          <a:p>
            <a:pPr lvl="1" algn="ctr"/>
            <a:r>
              <a:rPr lang="zh-TW" altLang="en-US" sz="1600" b="1" dirty="0">
                <a:solidFill>
                  <a:srgbClr val="C00000"/>
                </a:solidFill>
                <a:ea typeface="標楷體" panose="03000509000000000000" pitchFamily="65" charset="-120"/>
              </a:rPr>
              <a:t>代謝疾病：一般由單個基因變異造成</a:t>
            </a:r>
            <a:endParaRPr lang="en-US" altLang="zh-TW" sz="1600" b="1" dirty="0">
              <a:solidFill>
                <a:srgbClr val="C00000"/>
              </a:solidFill>
              <a:ea typeface="標楷體" panose="03000509000000000000" pitchFamily="65" charset="-120"/>
            </a:endParaRPr>
          </a:p>
        </p:txBody>
      </p:sp>
      <p:pic>
        <p:nvPicPr>
          <p:cNvPr id="8196" name="Picture 4" descr="“rare disease gene metabolism”的图片搜索结果"/>
          <p:cNvPicPr>
            <a:picLocks noChangeAspect="1" noChangeArrowheads="1"/>
          </p:cNvPicPr>
          <p:nvPr/>
        </p:nvPicPr>
        <p:blipFill rotWithShape="1">
          <a:blip r:embed="rId3">
            <a:extLst>
              <a:ext uri="{28A0092B-C50C-407E-A947-70E740481C1C}">
                <a14:useLocalDpi xmlns:a14="http://schemas.microsoft.com/office/drawing/2010/main" val="0"/>
              </a:ext>
            </a:extLst>
          </a:blip>
          <a:srcRect t="25850" r="8629"/>
          <a:stretch/>
        </p:blipFill>
        <p:spPr bwMode="auto">
          <a:xfrm>
            <a:off x="5220072" y="3863181"/>
            <a:ext cx="3744416" cy="258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583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楊翔仁1"/>
          <p:cNvPicPr>
            <a:picLocks noChangeAspect="1" noChangeArrowheads="1"/>
          </p:cNvPicPr>
          <p:nvPr/>
        </p:nvPicPr>
        <p:blipFill>
          <a:blip r:embed="rId2" cstate="print"/>
          <a:srcRect/>
          <a:stretch>
            <a:fillRect/>
          </a:stretch>
        </p:blipFill>
        <p:spPr bwMode="auto">
          <a:xfrm>
            <a:off x="1219200" y="1238250"/>
            <a:ext cx="6781800" cy="4638675"/>
          </a:xfrm>
          <a:prstGeom prst="rect">
            <a:avLst/>
          </a:prstGeom>
          <a:noFill/>
          <a:ln w="9525">
            <a:noFill/>
            <a:miter lim="800000"/>
            <a:headEnd/>
            <a:tailEnd/>
          </a:ln>
        </p:spPr>
      </p:pic>
      <p:sp>
        <p:nvSpPr>
          <p:cNvPr id="53250" name="矩形 2"/>
          <p:cNvSpPr>
            <a:spLocks noChangeArrowheads="1"/>
          </p:cNvSpPr>
          <p:nvPr/>
        </p:nvSpPr>
        <p:spPr bwMode="auto">
          <a:xfrm>
            <a:off x="755650" y="273050"/>
            <a:ext cx="7704138" cy="769938"/>
          </a:xfrm>
          <a:prstGeom prst="rect">
            <a:avLst/>
          </a:prstGeom>
          <a:noFill/>
          <a:ln w="9525">
            <a:noFill/>
            <a:miter lim="800000"/>
            <a:headEnd/>
            <a:tailEnd/>
          </a:ln>
        </p:spPr>
        <p:txBody>
          <a:bodyPr>
            <a:spAutoFit/>
          </a:bodyPr>
          <a:lstStyle/>
          <a:p>
            <a:pPr algn="ctr"/>
            <a:r>
              <a:rPr lang="en-US" altLang="zh-TW" sz="4400" dirty="0">
                <a:solidFill>
                  <a:srgbClr val="000000"/>
                </a:solidFill>
                <a:latin typeface="Times New Roman" pitchFamily="18" charset="0"/>
                <a:cs typeface="Times New Roman" pitchFamily="18" charset="0"/>
              </a:rPr>
              <a:t>Phenylketonuria</a:t>
            </a:r>
            <a:r>
              <a:rPr lang="en-US" altLang="zh-TW" sz="4400" dirty="0">
                <a:solidFill>
                  <a:srgbClr val="000000"/>
                </a:solidFill>
                <a:latin typeface="Arial Narrow" pitchFamily="34" charset="0"/>
              </a:rPr>
              <a:t> </a:t>
            </a:r>
            <a:r>
              <a:rPr lang="zh-TW" altLang="en-US" sz="4400" dirty="0">
                <a:solidFill>
                  <a:srgbClr val="000000"/>
                </a:solidFill>
                <a:latin typeface="Times New Roman" pitchFamily="18" charset="0"/>
                <a:ea typeface="標楷體" pitchFamily="65" charset="-120"/>
              </a:rPr>
              <a:t>苯酮酸尿症</a:t>
            </a:r>
          </a:p>
        </p:txBody>
      </p:sp>
    </p:spTree>
    <p:extLst>
      <p:ext uri="{BB962C8B-B14F-4D97-AF65-F5344CB8AC3E}">
        <p14:creationId xmlns:p14="http://schemas.microsoft.com/office/powerpoint/2010/main" val="3392472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p:cNvSpPr>
          <p:nvPr>
            <p:ph type="body" idx="1"/>
          </p:nvPr>
        </p:nvSpPr>
        <p:spPr/>
        <p:txBody>
          <a:bodyPr/>
          <a:lstStyle/>
          <a:p>
            <a:endParaRPr lang="en-US" altLang="zh-TW" b="1"/>
          </a:p>
          <a:p>
            <a:pPr fontAlgn="b"/>
            <a:r>
              <a:rPr lang="en-US" altLang="zh-TW"/>
              <a:t> </a:t>
            </a:r>
            <a:endParaRPr lang="zh-TW" altLang="en-US"/>
          </a:p>
        </p:txBody>
      </p:sp>
      <p:pic>
        <p:nvPicPr>
          <p:cNvPr id="54274" name="Picture 5" descr="Fig.1 The pathway for phenylalanine metabolism and biochemical defects"/>
          <p:cNvPicPr>
            <a:picLocks noChangeAspect="1" noChangeArrowheads="1"/>
          </p:cNvPicPr>
          <p:nvPr/>
        </p:nvPicPr>
        <p:blipFill>
          <a:blip r:embed="rId3" cstate="print"/>
          <a:srcRect/>
          <a:stretch>
            <a:fillRect/>
          </a:stretch>
        </p:blipFill>
        <p:spPr bwMode="auto">
          <a:xfrm>
            <a:off x="395288" y="0"/>
            <a:ext cx="8280400" cy="6858000"/>
          </a:xfrm>
          <a:prstGeom prst="rect">
            <a:avLst/>
          </a:prstGeom>
          <a:noFill/>
          <a:ln w="9525">
            <a:noFill/>
            <a:miter lim="800000"/>
            <a:headEnd/>
            <a:tailEnd/>
          </a:ln>
        </p:spPr>
      </p:pic>
      <p:sp>
        <p:nvSpPr>
          <p:cNvPr id="54275" name="Text Box 6"/>
          <p:cNvSpPr txBox="1">
            <a:spLocks noChangeArrowheads="1"/>
          </p:cNvSpPr>
          <p:nvPr/>
        </p:nvSpPr>
        <p:spPr bwMode="auto">
          <a:xfrm>
            <a:off x="-215900" y="728663"/>
            <a:ext cx="3059113" cy="1187450"/>
          </a:xfrm>
          <a:prstGeom prst="rect">
            <a:avLst/>
          </a:prstGeom>
          <a:noFill/>
          <a:ln w="9525">
            <a:noFill/>
            <a:miter lim="800000"/>
            <a:headEnd/>
            <a:tailEnd/>
          </a:ln>
        </p:spPr>
        <p:txBody>
          <a:bodyPr>
            <a:spAutoFit/>
          </a:bodyPr>
          <a:lstStyle/>
          <a:p>
            <a:pPr algn="ctr"/>
            <a:r>
              <a:rPr lang="en-US" altLang="zh-TW" sz="2400" b="1">
                <a:solidFill>
                  <a:srgbClr val="0000FF"/>
                </a:solidFill>
                <a:latin typeface="Times New Roman" pitchFamily="18" charset="0"/>
              </a:rPr>
              <a:t>The pathway for phenylalanine metabolism</a:t>
            </a:r>
            <a:endParaRPr lang="zh-TW" altLang="en-US" sz="2400">
              <a:solidFill>
                <a:srgbClr val="0000FF"/>
              </a:solidFill>
              <a:latin typeface="Times New Roman" pitchFamily="18" charset="0"/>
            </a:endParaRPr>
          </a:p>
        </p:txBody>
      </p:sp>
      <p:sp>
        <p:nvSpPr>
          <p:cNvPr id="54276" name="Rectangle 8"/>
          <p:cNvSpPr>
            <a:spLocks noChangeArrowheads="1"/>
          </p:cNvSpPr>
          <p:nvPr/>
        </p:nvSpPr>
        <p:spPr bwMode="auto">
          <a:xfrm>
            <a:off x="4859338" y="4933950"/>
            <a:ext cx="3803650" cy="366713"/>
          </a:xfrm>
          <a:prstGeom prst="rect">
            <a:avLst/>
          </a:prstGeom>
          <a:noFill/>
          <a:ln w="9525">
            <a:noFill/>
            <a:miter lim="800000"/>
            <a:headEnd/>
            <a:tailEnd/>
          </a:ln>
        </p:spPr>
        <p:txBody>
          <a:bodyPr wrap="none">
            <a:spAutoFit/>
          </a:bodyPr>
          <a:lstStyle/>
          <a:p>
            <a:r>
              <a:rPr lang="en-US" altLang="zh-TW" b="1">
                <a:solidFill>
                  <a:srgbClr val="FF0000"/>
                </a:solidFill>
              </a:rPr>
              <a:t>phenylalanine hydroxylase (PAH)</a:t>
            </a:r>
            <a:endParaRPr lang="zh-TW" altLang="en-US" b="1">
              <a:solidFill>
                <a:srgbClr val="FF0000"/>
              </a:solidFill>
            </a:endParaRPr>
          </a:p>
        </p:txBody>
      </p:sp>
      <p:sp>
        <p:nvSpPr>
          <p:cNvPr id="54277" name="Rectangle 9"/>
          <p:cNvSpPr>
            <a:spLocks noChangeArrowheads="1"/>
          </p:cNvSpPr>
          <p:nvPr/>
        </p:nvSpPr>
        <p:spPr bwMode="auto">
          <a:xfrm>
            <a:off x="3708400" y="333375"/>
            <a:ext cx="2228850" cy="366713"/>
          </a:xfrm>
          <a:prstGeom prst="rect">
            <a:avLst/>
          </a:prstGeom>
          <a:noFill/>
          <a:ln w="9525">
            <a:noFill/>
            <a:miter lim="800000"/>
            <a:headEnd/>
            <a:tailEnd/>
          </a:ln>
        </p:spPr>
        <p:txBody>
          <a:bodyPr wrap="none">
            <a:spAutoFit/>
          </a:bodyPr>
          <a:lstStyle/>
          <a:p>
            <a:r>
              <a:rPr lang="en-US" altLang="zh-TW"/>
              <a:t>GTP cyclohydrolase</a:t>
            </a:r>
            <a:endParaRPr lang="zh-TW" altLang="en-US"/>
          </a:p>
        </p:txBody>
      </p:sp>
      <p:sp>
        <p:nvSpPr>
          <p:cNvPr id="54278" name="Rectangle 10"/>
          <p:cNvSpPr>
            <a:spLocks noChangeArrowheads="1"/>
          </p:cNvSpPr>
          <p:nvPr/>
        </p:nvSpPr>
        <p:spPr bwMode="auto">
          <a:xfrm>
            <a:off x="4787900" y="2133600"/>
            <a:ext cx="3803650" cy="366713"/>
          </a:xfrm>
          <a:prstGeom prst="rect">
            <a:avLst/>
          </a:prstGeom>
          <a:noFill/>
          <a:ln w="9525">
            <a:noFill/>
            <a:miter lim="800000"/>
            <a:headEnd/>
            <a:tailEnd/>
          </a:ln>
        </p:spPr>
        <p:txBody>
          <a:bodyPr wrap="none">
            <a:spAutoFit/>
          </a:bodyPr>
          <a:lstStyle/>
          <a:p>
            <a:r>
              <a:rPr lang="en-US" altLang="zh-TW"/>
              <a:t>dihydropteridine reductase (DHPR) </a:t>
            </a:r>
            <a:endParaRPr lang="zh-TW" altLang="en-US"/>
          </a:p>
        </p:txBody>
      </p:sp>
      <p:sp>
        <p:nvSpPr>
          <p:cNvPr id="54279" name="Rectangle 11"/>
          <p:cNvSpPr>
            <a:spLocks noChangeArrowheads="1"/>
          </p:cNvSpPr>
          <p:nvPr/>
        </p:nvSpPr>
        <p:spPr bwMode="auto">
          <a:xfrm>
            <a:off x="3563938" y="1117600"/>
            <a:ext cx="5010150" cy="366713"/>
          </a:xfrm>
          <a:prstGeom prst="rect">
            <a:avLst/>
          </a:prstGeom>
          <a:noFill/>
          <a:ln w="9525">
            <a:noFill/>
            <a:miter lim="800000"/>
            <a:headEnd/>
            <a:tailEnd/>
          </a:ln>
        </p:spPr>
        <p:txBody>
          <a:bodyPr wrap="none">
            <a:spAutoFit/>
          </a:bodyPr>
          <a:lstStyle/>
          <a:p>
            <a:r>
              <a:rPr lang="en-US" altLang="zh-TW" b="1">
                <a:solidFill>
                  <a:srgbClr val="FF0000"/>
                </a:solidFill>
              </a:rPr>
              <a:t>6-pyruvoyl tetrahydropterin synthase (6PTS)</a:t>
            </a:r>
            <a:endParaRPr lang="zh-TW" altLang="en-US" b="1">
              <a:solidFill>
                <a:srgbClr val="FF0000"/>
              </a:solidFill>
            </a:endParaRPr>
          </a:p>
        </p:txBody>
      </p:sp>
      <p:sp>
        <p:nvSpPr>
          <p:cNvPr id="54280" name="Rectangle 9"/>
          <p:cNvSpPr>
            <a:spLocks noChangeArrowheads="1"/>
          </p:cNvSpPr>
          <p:nvPr/>
        </p:nvSpPr>
        <p:spPr bwMode="auto">
          <a:xfrm>
            <a:off x="0" y="260350"/>
            <a:ext cx="2697163" cy="457200"/>
          </a:xfrm>
          <a:prstGeom prst="rect">
            <a:avLst/>
          </a:prstGeom>
          <a:noFill/>
          <a:ln w="9525">
            <a:noFill/>
            <a:miter lim="800000"/>
            <a:headEnd/>
            <a:tailEnd/>
          </a:ln>
        </p:spPr>
        <p:txBody>
          <a:bodyPr>
            <a:spAutoFit/>
          </a:bodyPr>
          <a:lstStyle/>
          <a:p>
            <a:r>
              <a:rPr lang="en-US" altLang="zh-TW" sz="2400" b="1">
                <a:solidFill>
                  <a:srgbClr val="FF0000"/>
                </a:solidFill>
              </a:rPr>
              <a:t>Phenylketonuria</a:t>
            </a:r>
            <a:endParaRPr lang="zh-TW" altLang="en-US" sz="2400" b="1">
              <a:solidFill>
                <a:srgbClr val="FF0000"/>
              </a:solidFill>
            </a:endParaRPr>
          </a:p>
        </p:txBody>
      </p:sp>
      <p:sp>
        <p:nvSpPr>
          <p:cNvPr id="2" name="文字方塊 1"/>
          <p:cNvSpPr txBox="1"/>
          <p:nvPr/>
        </p:nvSpPr>
        <p:spPr>
          <a:xfrm>
            <a:off x="2915816" y="3378091"/>
            <a:ext cx="1368152" cy="369332"/>
          </a:xfrm>
          <a:prstGeom prst="rect">
            <a:avLst/>
          </a:prstGeom>
          <a:noFill/>
        </p:spPr>
        <p:txBody>
          <a:bodyPr wrap="square" rtlCol="0">
            <a:spAutoFit/>
          </a:bodyPr>
          <a:lstStyle/>
          <a:p>
            <a:r>
              <a:rPr lang="zh-TW" altLang="en-US" dirty="0" smtClean="0">
                <a:solidFill>
                  <a:srgbClr val="FF0000"/>
                </a:solidFill>
              </a:rPr>
              <a:t>苯丙胺酸</a:t>
            </a:r>
            <a:endParaRPr lang="zh-TW" altLang="en-US" dirty="0">
              <a:solidFill>
                <a:srgbClr val="FF0000"/>
              </a:solidFill>
            </a:endParaRPr>
          </a:p>
        </p:txBody>
      </p:sp>
      <p:sp>
        <p:nvSpPr>
          <p:cNvPr id="11" name="文字方塊 10"/>
          <p:cNvSpPr txBox="1"/>
          <p:nvPr/>
        </p:nvSpPr>
        <p:spPr>
          <a:xfrm>
            <a:off x="7775848" y="3459624"/>
            <a:ext cx="1368152" cy="369332"/>
          </a:xfrm>
          <a:prstGeom prst="rect">
            <a:avLst/>
          </a:prstGeom>
          <a:noFill/>
        </p:spPr>
        <p:txBody>
          <a:bodyPr wrap="square" rtlCol="0">
            <a:spAutoFit/>
          </a:bodyPr>
          <a:lstStyle/>
          <a:p>
            <a:r>
              <a:rPr lang="zh-TW" altLang="en-US" dirty="0"/>
              <a:t>酪胺</a:t>
            </a:r>
            <a:r>
              <a:rPr lang="zh-TW" altLang="en-US" dirty="0" smtClean="0"/>
              <a:t>酸</a:t>
            </a:r>
            <a:endParaRPr lang="zh-TW" altLang="en-US" dirty="0"/>
          </a:p>
        </p:txBody>
      </p:sp>
      <p:sp>
        <p:nvSpPr>
          <p:cNvPr id="3" name="文字方塊 2"/>
          <p:cNvSpPr txBox="1"/>
          <p:nvPr/>
        </p:nvSpPr>
        <p:spPr>
          <a:xfrm>
            <a:off x="6005649" y="5300663"/>
            <a:ext cx="1368152" cy="369332"/>
          </a:xfrm>
          <a:prstGeom prst="rect">
            <a:avLst/>
          </a:prstGeom>
          <a:noFill/>
        </p:spPr>
        <p:txBody>
          <a:bodyPr wrap="square" rtlCol="0">
            <a:spAutoFit/>
          </a:bodyPr>
          <a:lstStyle/>
          <a:p>
            <a:r>
              <a:rPr lang="zh-TW" altLang="en-US" dirty="0" smtClean="0"/>
              <a:t>基因變異</a:t>
            </a:r>
            <a:endParaRPr lang="zh-TW" altLang="en-US" dirty="0"/>
          </a:p>
        </p:txBody>
      </p:sp>
    </p:spTree>
    <p:extLst>
      <p:ext uri="{BB962C8B-B14F-4D97-AF65-F5344CB8AC3E}">
        <p14:creationId xmlns:p14="http://schemas.microsoft.com/office/powerpoint/2010/main" val="750485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9392"/>
            <a:ext cx="8229600" cy="1143000"/>
          </a:xfrm>
        </p:spPr>
        <p:txBody>
          <a:bodyPr/>
          <a:lstStyle/>
          <a:p>
            <a:r>
              <a:rPr lang="zh-TW" altLang="en-US" dirty="0" smtClean="0"/>
              <a:t>肺</a:t>
            </a:r>
            <a:r>
              <a:rPr lang="zh-TW" altLang="en-US" dirty="0"/>
              <a:t>腺癌</a:t>
            </a:r>
          </a:p>
        </p:txBody>
      </p:sp>
      <p:pic>
        <p:nvPicPr>
          <p:cNvPr id="6146" name="Picture 2" descr="「nsclc egfr」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218" y="894730"/>
            <a:ext cx="8669798" cy="364998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nsclc egfr」的圖片搜尋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117" y="4598935"/>
            <a:ext cx="3816424" cy="20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683568" y="4938624"/>
            <a:ext cx="3168352" cy="1754326"/>
          </a:xfrm>
          <a:prstGeom prst="rect">
            <a:avLst/>
          </a:prstGeom>
          <a:noFill/>
        </p:spPr>
        <p:txBody>
          <a:bodyPr wrap="square" rtlCol="0">
            <a:spAutoFit/>
          </a:bodyPr>
          <a:lstStyle/>
          <a:p>
            <a:r>
              <a:rPr lang="en-US" altLang="zh-TW" dirty="0"/>
              <a:t>EGFR </a:t>
            </a:r>
            <a:r>
              <a:rPr lang="zh-TW" altLang="en-US" dirty="0"/>
              <a:t>基因突變</a:t>
            </a:r>
            <a:endParaRPr lang="en-US" altLang="zh-TW" dirty="0"/>
          </a:p>
          <a:p>
            <a:r>
              <a:rPr lang="en-US" altLang="zh-TW" dirty="0" smtClean="0"/>
              <a:t>- </a:t>
            </a:r>
            <a:r>
              <a:rPr lang="zh-TW" altLang="en-US" dirty="0" smtClean="0"/>
              <a:t>表皮</a:t>
            </a:r>
            <a:r>
              <a:rPr lang="zh-TW" altLang="en-US" dirty="0"/>
              <a:t>生長因子受體</a:t>
            </a:r>
            <a:r>
              <a:rPr lang="en-US" altLang="zh-TW" dirty="0"/>
              <a:t>(EGFR)</a:t>
            </a:r>
            <a:r>
              <a:rPr lang="zh-TW" altLang="en-US" dirty="0"/>
              <a:t>基因</a:t>
            </a:r>
            <a:r>
              <a:rPr lang="zh-TW" altLang="en-US" dirty="0" smtClean="0"/>
              <a:t>突變</a:t>
            </a:r>
            <a:endParaRPr lang="en-US" altLang="zh-TW" dirty="0" smtClean="0"/>
          </a:p>
          <a:p>
            <a:r>
              <a:rPr lang="en-US" altLang="zh-TW" dirty="0" smtClean="0"/>
              <a:t>-</a:t>
            </a:r>
            <a:r>
              <a:rPr lang="zh-TW" altLang="en-US" dirty="0" smtClean="0"/>
              <a:t>造成細胞</a:t>
            </a:r>
            <a:r>
              <a:rPr lang="zh-TW" altLang="en-US" dirty="0"/>
              <a:t>內生生不息的訊息傳導，</a:t>
            </a:r>
            <a:r>
              <a:rPr lang="zh-TW" altLang="en-US" dirty="0" smtClean="0"/>
              <a:t>使得細胞</a:t>
            </a:r>
            <a:r>
              <a:rPr lang="zh-TW" altLang="en-US" dirty="0"/>
              <a:t>不停的分化、生長及轉移</a:t>
            </a:r>
            <a:endParaRPr lang="en-US" altLang="zh-TW" dirty="0"/>
          </a:p>
        </p:txBody>
      </p:sp>
    </p:spTree>
    <p:extLst>
      <p:ext uri="{BB962C8B-B14F-4D97-AF65-F5344CB8AC3E}">
        <p14:creationId xmlns:p14="http://schemas.microsoft.com/office/powerpoint/2010/main" val="3258718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標靶藥物治療</a:t>
            </a:r>
          </a:p>
        </p:txBody>
      </p:sp>
      <p:sp>
        <p:nvSpPr>
          <p:cNvPr id="3" name="內容版面配置區 2"/>
          <p:cNvSpPr>
            <a:spLocks noGrp="1"/>
          </p:cNvSpPr>
          <p:nvPr>
            <p:ph idx="1"/>
          </p:nvPr>
        </p:nvSpPr>
        <p:spPr/>
        <p:txBody>
          <a:bodyPr/>
          <a:lstStyle/>
          <a:p>
            <a:r>
              <a:rPr lang="zh-TW" altLang="en-US" dirty="0"/>
              <a:t>癌症</a:t>
            </a:r>
            <a:r>
              <a:rPr lang="zh-TW" altLang="en-US" dirty="0" smtClean="0"/>
              <a:t>的治療可</a:t>
            </a:r>
            <a:r>
              <a:rPr lang="zh-TW" altLang="en-US" dirty="0"/>
              <a:t>取決於其突變的基因</a:t>
            </a:r>
            <a:endParaRPr lang="en-US" altLang="zh-TW" dirty="0"/>
          </a:p>
          <a:p>
            <a:pPr lvl="1"/>
            <a:r>
              <a:rPr lang="en-US" altLang="zh-TW" dirty="0"/>
              <a:t>EGFR-positive</a:t>
            </a:r>
            <a:r>
              <a:rPr lang="zh-TW" altLang="en-US" dirty="0"/>
              <a:t>肺腺癌病人可用　</a:t>
            </a:r>
            <a:r>
              <a:rPr lang="en-US" altLang="zh-TW" dirty="0"/>
              <a:t>EGFR </a:t>
            </a:r>
            <a:r>
              <a:rPr lang="zh-TW" altLang="en-US" dirty="0"/>
              <a:t>對應藥物</a:t>
            </a:r>
            <a:endParaRPr lang="en-US" altLang="zh-TW" dirty="0"/>
          </a:p>
          <a:p>
            <a:pPr lvl="1"/>
            <a:r>
              <a:rPr lang="en-US" altLang="zh-TW" dirty="0"/>
              <a:t>Her2-positive </a:t>
            </a:r>
            <a:r>
              <a:rPr lang="zh-TW" altLang="en-US" dirty="0"/>
              <a:t>乳癌病壞可用　</a:t>
            </a:r>
            <a:r>
              <a:rPr lang="en-US" altLang="zh-TW" dirty="0"/>
              <a:t>Herceptin </a:t>
            </a:r>
            <a:r>
              <a:rPr lang="zh-TW" altLang="en-US" dirty="0"/>
              <a:t>藥物治療</a:t>
            </a:r>
            <a:endParaRPr lang="en-US" altLang="zh-TW" dirty="0"/>
          </a:p>
          <a:p>
            <a:r>
              <a:rPr lang="zh-TW" altLang="en-US" dirty="0"/>
              <a:t>標靶藥物針對性高</a:t>
            </a:r>
            <a:r>
              <a:rPr lang="en-US" altLang="zh-TW" dirty="0"/>
              <a:t>, </a:t>
            </a:r>
            <a:r>
              <a:rPr lang="zh-TW" altLang="en-US" dirty="0"/>
              <a:t>副作用少</a:t>
            </a:r>
            <a:r>
              <a:rPr lang="en-US" altLang="zh-TW" dirty="0"/>
              <a:t>, </a:t>
            </a:r>
            <a:r>
              <a:rPr lang="zh-TW" altLang="en-US" dirty="0"/>
              <a:t>但費用較高 </a:t>
            </a:r>
            <a:r>
              <a:rPr lang="en-US" altLang="zh-TW" dirty="0"/>
              <a:t>(</a:t>
            </a:r>
            <a:r>
              <a:rPr lang="zh-TW" altLang="en-US" dirty="0"/>
              <a:t>相對於放化療治療</a:t>
            </a:r>
            <a:r>
              <a:rPr lang="en-US" altLang="zh-TW" dirty="0" smtClean="0"/>
              <a:t>)</a:t>
            </a:r>
          </a:p>
          <a:p>
            <a:r>
              <a:rPr lang="zh-TW" altLang="en-US" dirty="0" smtClean="0"/>
              <a:t>需對症下藥</a:t>
            </a:r>
            <a:endParaRPr lang="zh-TW" altLang="en-US" dirty="0"/>
          </a:p>
        </p:txBody>
      </p:sp>
    </p:spTree>
    <p:extLst>
      <p:ext uri="{BB962C8B-B14F-4D97-AF65-F5344CB8AC3E}">
        <p14:creationId xmlns:p14="http://schemas.microsoft.com/office/powerpoint/2010/main" val="41169008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12"/>
          <p:cNvGrpSpPr/>
          <p:nvPr/>
        </p:nvGrpSpPr>
        <p:grpSpPr>
          <a:xfrm>
            <a:off x="611560" y="1144498"/>
            <a:ext cx="2736304" cy="2808312"/>
            <a:chOff x="1336735" y="1485713"/>
            <a:chExt cx="2676525" cy="3219450"/>
          </a:xfrm>
        </p:grpSpPr>
        <p:pic>
          <p:nvPicPr>
            <p:cNvPr id="56325" name="Picture 5"/>
            <p:cNvPicPr>
              <a:picLocks noChangeAspect="1" noChangeArrowheads="1"/>
            </p:cNvPicPr>
            <p:nvPr/>
          </p:nvPicPr>
          <p:blipFill>
            <a:blip r:embed="rId3" cstate="email"/>
            <a:srcRect/>
            <a:stretch>
              <a:fillRect/>
            </a:stretch>
          </p:blipFill>
          <p:spPr bwMode="auto">
            <a:xfrm>
              <a:off x="1336735" y="1485713"/>
              <a:ext cx="2676525" cy="3219450"/>
            </a:xfrm>
            <a:prstGeom prst="rect">
              <a:avLst/>
            </a:prstGeom>
            <a:noFill/>
            <a:ln w="9525">
              <a:noFill/>
              <a:miter lim="800000"/>
              <a:headEnd/>
              <a:tailEnd/>
            </a:ln>
          </p:spPr>
        </p:pic>
        <p:sp>
          <p:nvSpPr>
            <p:cNvPr id="8" name="文字方塊 7"/>
            <p:cNvSpPr txBox="1"/>
            <p:nvPr/>
          </p:nvSpPr>
          <p:spPr>
            <a:xfrm>
              <a:off x="1336735" y="1626480"/>
              <a:ext cx="933263" cy="282268"/>
            </a:xfrm>
            <a:prstGeom prst="rect">
              <a:avLst/>
            </a:prstGeom>
            <a:solidFill>
              <a:schemeClr val="bg1">
                <a:lumMod val="85000"/>
              </a:schemeClr>
            </a:solidFill>
            <a:ln>
              <a:noFill/>
            </a:ln>
          </p:spPr>
          <p:txBody>
            <a:bodyPr wrap="none" rtlCol="0">
              <a:spAutoFit/>
            </a:bodyPr>
            <a:lstStyle/>
            <a:p>
              <a:r>
                <a:rPr lang="zh-TW" altLang="en-US" sz="1000" b="1" dirty="0">
                  <a:latin typeface="微軟正黑體" pitchFamily="34" charset="-120"/>
                  <a:ea typeface="微軟正黑體" pitchFamily="34" charset="-120"/>
                </a:rPr>
                <a:t>惡性腫瘤患者</a:t>
              </a:r>
            </a:p>
          </p:txBody>
        </p:sp>
        <p:sp>
          <p:nvSpPr>
            <p:cNvPr id="9" name="文字方塊 8"/>
            <p:cNvSpPr txBox="1"/>
            <p:nvPr/>
          </p:nvSpPr>
          <p:spPr>
            <a:xfrm>
              <a:off x="1407170" y="2701317"/>
              <a:ext cx="682386" cy="282268"/>
            </a:xfrm>
            <a:prstGeom prst="rect">
              <a:avLst/>
            </a:prstGeom>
            <a:solidFill>
              <a:schemeClr val="bg2"/>
            </a:solidFill>
          </p:spPr>
          <p:txBody>
            <a:bodyPr wrap="none" rtlCol="0">
              <a:spAutoFit/>
            </a:bodyPr>
            <a:lstStyle/>
            <a:p>
              <a:r>
                <a:rPr lang="zh-TW" altLang="en-US" sz="1000" b="1" dirty="0">
                  <a:latin typeface="微軟正黑體" pitchFamily="34" charset="-120"/>
                  <a:ea typeface="微軟正黑體" pitchFamily="34" charset="-120"/>
                </a:rPr>
                <a:t>傳統治療</a:t>
              </a:r>
            </a:p>
          </p:txBody>
        </p:sp>
        <p:sp>
          <p:nvSpPr>
            <p:cNvPr id="10" name="文字方塊 9"/>
            <p:cNvSpPr txBox="1"/>
            <p:nvPr/>
          </p:nvSpPr>
          <p:spPr>
            <a:xfrm>
              <a:off x="1672034" y="4299434"/>
              <a:ext cx="556948" cy="282268"/>
            </a:xfrm>
            <a:prstGeom prst="rect">
              <a:avLst/>
            </a:prstGeom>
            <a:solidFill>
              <a:schemeClr val="bg1"/>
            </a:solidFill>
          </p:spPr>
          <p:txBody>
            <a:bodyPr wrap="none" rtlCol="0">
              <a:spAutoFit/>
            </a:bodyPr>
            <a:lstStyle/>
            <a:p>
              <a:r>
                <a:rPr lang="zh-TW" altLang="en-US" sz="1000" b="1" dirty="0">
                  <a:solidFill>
                    <a:srgbClr val="FF0000"/>
                  </a:solidFill>
                  <a:latin typeface="微軟正黑體" pitchFamily="34" charset="-120"/>
                  <a:ea typeface="微軟正黑體" pitchFamily="34" charset="-120"/>
                </a:rPr>
                <a:t>療效好</a:t>
              </a:r>
            </a:p>
          </p:txBody>
        </p:sp>
        <p:sp>
          <p:nvSpPr>
            <p:cNvPr id="11" name="文字方塊 10"/>
            <p:cNvSpPr txBox="1"/>
            <p:nvPr/>
          </p:nvSpPr>
          <p:spPr>
            <a:xfrm>
              <a:off x="2472695" y="4308143"/>
              <a:ext cx="556948" cy="282268"/>
            </a:xfrm>
            <a:prstGeom prst="rect">
              <a:avLst/>
            </a:prstGeom>
            <a:solidFill>
              <a:schemeClr val="bg1"/>
            </a:solidFill>
          </p:spPr>
          <p:txBody>
            <a:bodyPr wrap="none" rtlCol="0">
              <a:spAutoFit/>
            </a:bodyPr>
            <a:lstStyle/>
            <a:p>
              <a:r>
                <a:rPr lang="zh-TW" altLang="en-US" sz="1000" b="1" dirty="0">
                  <a:solidFill>
                    <a:srgbClr val="FF0000"/>
                  </a:solidFill>
                  <a:latin typeface="微軟正黑體" pitchFamily="34" charset="-120"/>
                  <a:ea typeface="微軟正黑體" pitchFamily="34" charset="-120"/>
                </a:rPr>
                <a:t>無效果</a:t>
              </a:r>
            </a:p>
          </p:txBody>
        </p:sp>
        <p:sp>
          <p:nvSpPr>
            <p:cNvPr id="12" name="文字方塊 11"/>
            <p:cNvSpPr txBox="1"/>
            <p:nvPr/>
          </p:nvSpPr>
          <p:spPr>
            <a:xfrm>
              <a:off x="3173020" y="4300715"/>
              <a:ext cx="682386" cy="282268"/>
            </a:xfrm>
            <a:prstGeom prst="rect">
              <a:avLst/>
            </a:prstGeom>
            <a:solidFill>
              <a:schemeClr val="bg1"/>
            </a:solidFill>
          </p:spPr>
          <p:txBody>
            <a:bodyPr wrap="none" rtlCol="0">
              <a:spAutoFit/>
            </a:bodyPr>
            <a:lstStyle/>
            <a:p>
              <a:r>
                <a:rPr lang="zh-TW" altLang="en-US" sz="1000" b="1" dirty="0">
                  <a:solidFill>
                    <a:srgbClr val="FF0000"/>
                  </a:solidFill>
                  <a:latin typeface="微軟正黑體" pitchFamily="34" charset="-120"/>
                  <a:ea typeface="微軟正黑體" pitchFamily="34" charset="-120"/>
                </a:rPr>
                <a:t>毒副作用</a:t>
              </a:r>
            </a:p>
          </p:txBody>
        </p:sp>
      </p:grpSp>
      <p:pic>
        <p:nvPicPr>
          <p:cNvPr id="56328" name="Picture 8"/>
          <p:cNvPicPr>
            <a:picLocks noChangeAspect="1" noChangeArrowheads="1"/>
          </p:cNvPicPr>
          <p:nvPr/>
        </p:nvPicPr>
        <p:blipFill>
          <a:blip r:embed="rId4" cstate="email"/>
          <a:srcRect/>
          <a:stretch>
            <a:fillRect/>
          </a:stretch>
        </p:blipFill>
        <p:spPr bwMode="auto">
          <a:xfrm>
            <a:off x="3635896" y="1196752"/>
            <a:ext cx="2520280" cy="2304256"/>
          </a:xfrm>
          <a:prstGeom prst="rect">
            <a:avLst/>
          </a:prstGeom>
          <a:noFill/>
          <a:ln w="9525">
            <a:noFill/>
            <a:miter lim="800000"/>
            <a:headEnd/>
            <a:tailEnd/>
          </a:ln>
        </p:spPr>
      </p:pic>
      <p:pic>
        <p:nvPicPr>
          <p:cNvPr id="56329" name="Picture 9"/>
          <p:cNvPicPr>
            <a:picLocks noChangeAspect="1" noChangeArrowheads="1"/>
          </p:cNvPicPr>
          <p:nvPr/>
        </p:nvPicPr>
        <p:blipFill>
          <a:blip r:embed="rId5" cstate="email"/>
          <a:srcRect/>
          <a:stretch>
            <a:fillRect/>
          </a:stretch>
        </p:blipFill>
        <p:spPr bwMode="auto">
          <a:xfrm>
            <a:off x="6372200" y="1769495"/>
            <a:ext cx="2160240" cy="579385"/>
          </a:xfrm>
          <a:prstGeom prst="rect">
            <a:avLst/>
          </a:prstGeom>
          <a:noFill/>
          <a:ln w="9525">
            <a:noFill/>
            <a:miter lim="800000"/>
            <a:headEnd/>
            <a:tailEnd/>
          </a:ln>
        </p:spPr>
      </p:pic>
      <p:pic>
        <p:nvPicPr>
          <p:cNvPr id="56330" name="Picture 10"/>
          <p:cNvPicPr>
            <a:picLocks noChangeAspect="1" noChangeArrowheads="1"/>
          </p:cNvPicPr>
          <p:nvPr/>
        </p:nvPicPr>
        <p:blipFill>
          <a:blip r:embed="rId6" cstate="email"/>
          <a:srcRect/>
          <a:stretch>
            <a:fillRect/>
          </a:stretch>
        </p:blipFill>
        <p:spPr bwMode="auto">
          <a:xfrm>
            <a:off x="6372283" y="2377841"/>
            <a:ext cx="2151531" cy="559666"/>
          </a:xfrm>
          <a:prstGeom prst="rect">
            <a:avLst/>
          </a:prstGeom>
          <a:noFill/>
          <a:ln w="9525">
            <a:noFill/>
            <a:miter lim="800000"/>
            <a:headEnd/>
            <a:tailEnd/>
          </a:ln>
        </p:spPr>
      </p:pic>
      <p:pic>
        <p:nvPicPr>
          <p:cNvPr id="56331" name="Picture 11"/>
          <p:cNvPicPr>
            <a:picLocks noChangeAspect="1" noChangeArrowheads="1"/>
          </p:cNvPicPr>
          <p:nvPr/>
        </p:nvPicPr>
        <p:blipFill>
          <a:blip r:embed="rId7" cstate="email"/>
          <a:srcRect/>
          <a:stretch>
            <a:fillRect/>
          </a:stretch>
        </p:blipFill>
        <p:spPr bwMode="auto">
          <a:xfrm>
            <a:off x="6372200" y="2996952"/>
            <a:ext cx="2160240" cy="543256"/>
          </a:xfrm>
          <a:prstGeom prst="rect">
            <a:avLst/>
          </a:prstGeom>
          <a:noFill/>
          <a:ln w="9525">
            <a:noFill/>
            <a:miter lim="800000"/>
            <a:headEnd/>
            <a:tailEnd/>
          </a:ln>
        </p:spPr>
      </p:pic>
      <p:pic>
        <p:nvPicPr>
          <p:cNvPr id="56332" name="Picture 12"/>
          <p:cNvPicPr>
            <a:picLocks noChangeAspect="1" noChangeArrowheads="1"/>
          </p:cNvPicPr>
          <p:nvPr/>
        </p:nvPicPr>
        <p:blipFill>
          <a:blip r:embed="rId8" cstate="email"/>
          <a:srcRect/>
          <a:stretch>
            <a:fillRect/>
          </a:stretch>
        </p:blipFill>
        <p:spPr bwMode="auto">
          <a:xfrm>
            <a:off x="6300192" y="1052736"/>
            <a:ext cx="2529211" cy="720080"/>
          </a:xfrm>
          <a:prstGeom prst="rect">
            <a:avLst/>
          </a:prstGeom>
          <a:noFill/>
          <a:ln w="9525">
            <a:noFill/>
            <a:miter lim="800000"/>
            <a:headEnd/>
            <a:tailEnd/>
          </a:ln>
        </p:spPr>
      </p:pic>
      <p:pic>
        <p:nvPicPr>
          <p:cNvPr id="324" name="Picture 2"/>
          <p:cNvPicPr>
            <a:picLocks noChangeAspect="1" noChangeArrowheads="1"/>
          </p:cNvPicPr>
          <p:nvPr/>
        </p:nvPicPr>
        <p:blipFill>
          <a:blip r:embed="rId9" cstate="email"/>
          <a:srcRect/>
          <a:stretch>
            <a:fillRect/>
          </a:stretch>
        </p:blipFill>
        <p:spPr bwMode="auto">
          <a:xfrm>
            <a:off x="395536" y="4221088"/>
            <a:ext cx="3960441" cy="2304256"/>
          </a:xfrm>
          <a:prstGeom prst="rect">
            <a:avLst/>
          </a:prstGeom>
          <a:noFill/>
          <a:ln w="9525">
            <a:noFill/>
            <a:miter lim="800000"/>
            <a:headEnd/>
            <a:tailEnd/>
          </a:ln>
        </p:spPr>
      </p:pic>
      <p:sp>
        <p:nvSpPr>
          <p:cNvPr id="325" name="文字方塊 324"/>
          <p:cNvSpPr txBox="1"/>
          <p:nvPr/>
        </p:nvSpPr>
        <p:spPr>
          <a:xfrm>
            <a:off x="1259632" y="3984812"/>
            <a:ext cx="2016224" cy="307777"/>
          </a:xfrm>
          <a:prstGeom prst="rect">
            <a:avLst/>
          </a:prstGeom>
          <a:noFill/>
        </p:spPr>
        <p:txBody>
          <a:bodyPr wrap="square" rtlCol="0">
            <a:spAutoFit/>
          </a:bodyPr>
          <a:lstStyle/>
          <a:p>
            <a:r>
              <a:rPr lang="en-US" altLang="zh-TW" sz="1400" b="1" dirty="0">
                <a:effectLst>
                  <a:outerShdw blurRad="38100" dist="38100" dir="2700000" algn="tl">
                    <a:srgbClr val="000000">
                      <a:alpha val="43137"/>
                    </a:srgbClr>
                  </a:outerShdw>
                </a:effectLst>
              </a:rPr>
              <a:t>One Size does not fit all</a:t>
            </a:r>
            <a:endParaRPr lang="zh-TW" altLang="en-US" sz="1400" b="1" dirty="0">
              <a:effectLst>
                <a:outerShdw blurRad="38100" dist="38100" dir="2700000" algn="tl">
                  <a:srgbClr val="000000">
                    <a:alpha val="43137"/>
                  </a:srgbClr>
                </a:outerShdw>
              </a:effectLst>
            </a:endParaRPr>
          </a:p>
        </p:txBody>
      </p:sp>
      <p:sp>
        <p:nvSpPr>
          <p:cNvPr id="26" name="Rectangle 4"/>
          <p:cNvSpPr txBox="1">
            <a:spLocks noChangeArrowheads="1"/>
          </p:cNvSpPr>
          <p:nvPr>
            <p:custDataLst>
              <p:tags r:id="rId1"/>
            </p:custDataLst>
          </p:nvPr>
        </p:nvSpPr>
        <p:spPr>
          <a:xfrm>
            <a:off x="381888" y="287944"/>
            <a:ext cx="8491537" cy="720080"/>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ＤＦ中太楷書体" panose="02010609010101010101" pitchFamily="1" charset="-128"/>
                <a:ea typeface="ＤＦ中太楷書体" panose="02010609010101010101" pitchFamily="1" charset="-128"/>
                <a:cs typeface="+mj-cs"/>
              </a:defRPr>
            </a:lvl1pPr>
          </a:lstStyle>
          <a:p>
            <a:r>
              <a:rPr lang="zh-TW" altLang="en-US" sz="3600" b="1" dirty="0">
                <a:effectLst>
                  <a:outerShdw blurRad="38100" dist="38100" dir="2700000" algn="tl">
                    <a:srgbClr val="000000">
                      <a:alpha val="43137"/>
                    </a:srgbClr>
                  </a:outerShdw>
                </a:effectLst>
                <a:latin typeface="微軟正黑體"/>
                <a:ea typeface="微軟正黑體"/>
                <a:cs typeface="微軟正黑體"/>
              </a:rPr>
              <a:t>癌症治療之伴隨式診斷</a:t>
            </a:r>
            <a:endParaRPr lang="zh-CN" altLang="en-US" sz="3600" b="1" dirty="0">
              <a:effectLst>
                <a:outerShdw blurRad="38100" dist="38100" dir="2700000" algn="tl">
                  <a:srgbClr val="000000">
                    <a:alpha val="43137"/>
                  </a:srgbClr>
                </a:outerShdw>
              </a:effectLst>
              <a:latin typeface="+mj-lt"/>
              <a:ea typeface="微軟正黑體" pitchFamily="34" charset="-120"/>
            </a:endParaRPr>
          </a:p>
        </p:txBody>
      </p:sp>
      <p:sp>
        <p:nvSpPr>
          <p:cNvPr id="315" name=" 3"/>
          <p:cNvSpPr/>
          <p:nvPr/>
        </p:nvSpPr>
        <p:spPr>
          <a:xfrm rot="3552761">
            <a:off x="3142539" y="3517855"/>
            <a:ext cx="2370122" cy="1433736"/>
          </a:xfrm>
          <a:prstGeom prst="swooshArrow">
            <a:avLst>
              <a:gd name="adj1" fmla="val 25000"/>
              <a:gd name="adj2" fmla="val 25000"/>
            </a:avLst>
          </a:prstGeom>
          <a:solidFill>
            <a:schemeClr val="tx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29" name="群組 28"/>
          <p:cNvGrpSpPr/>
          <p:nvPr/>
        </p:nvGrpSpPr>
        <p:grpSpPr>
          <a:xfrm>
            <a:off x="5332952" y="3633772"/>
            <a:ext cx="3631536" cy="3024336"/>
            <a:chOff x="5332952" y="3633772"/>
            <a:chExt cx="3631536" cy="3024336"/>
          </a:xfrm>
        </p:grpSpPr>
        <p:grpSp>
          <p:nvGrpSpPr>
            <p:cNvPr id="4" name="群組 18"/>
            <p:cNvGrpSpPr/>
            <p:nvPr/>
          </p:nvGrpSpPr>
          <p:grpSpPr>
            <a:xfrm>
              <a:off x="5332952" y="3633772"/>
              <a:ext cx="3199486" cy="3024336"/>
              <a:chOff x="6048697" y="1132984"/>
              <a:chExt cx="2970357" cy="3209925"/>
            </a:xfrm>
          </p:grpSpPr>
          <p:pic>
            <p:nvPicPr>
              <p:cNvPr id="56326" name="Picture 6"/>
              <p:cNvPicPr>
                <a:picLocks noChangeAspect="1" noChangeArrowheads="1"/>
              </p:cNvPicPr>
              <p:nvPr/>
            </p:nvPicPr>
            <p:blipFill>
              <a:blip r:embed="rId10" cstate="email"/>
              <a:srcRect/>
              <a:stretch>
                <a:fillRect/>
              </a:stretch>
            </p:blipFill>
            <p:spPr bwMode="auto">
              <a:xfrm>
                <a:off x="6048697" y="1132984"/>
                <a:ext cx="2771775" cy="3209925"/>
              </a:xfrm>
              <a:prstGeom prst="rect">
                <a:avLst/>
              </a:prstGeom>
              <a:noFill/>
              <a:ln w="9525">
                <a:noFill/>
                <a:miter lim="800000"/>
                <a:headEnd/>
                <a:tailEnd/>
              </a:ln>
            </p:spPr>
          </p:pic>
          <p:sp>
            <p:nvSpPr>
              <p:cNvPr id="14" name="文字方塊 13"/>
              <p:cNvSpPr txBox="1"/>
              <p:nvPr/>
            </p:nvSpPr>
            <p:spPr>
              <a:xfrm>
                <a:off x="7914635" y="1312186"/>
                <a:ext cx="885779" cy="261330"/>
              </a:xfrm>
              <a:prstGeom prst="rect">
                <a:avLst/>
              </a:prstGeom>
              <a:solidFill>
                <a:schemeClr val="bg1">
                  <a:lumMod val="85000"/>
                </a:schemeClr>
              </a:solidFill>
            </p:spPr>
            <p:txBody>
              <a:bodyPr wrap="none" rtlCol="0">
                <a:spAutoFit/>
              </a:bodyPr>
              <a:lstStyle/>
              <a:p>
                <a:r>
                  <a:rPr lang="zh-TW" altLang="en-US" sz="1000" b="1" dirty="0">
                    <a:latin typeface="微軟正黑體" pitchFamily="34" charset="-120"/>
                    <a:ea typeface="微軟正黑體" pitchFamily="34" charset="-120"/>
                  </a:rPr>
                  <a:t>惡性腫瘤患者</a:t>
                </a:r>
              </a:p>
            </p:txBody>
          </p:sp>
          <p:sp>
            <p:nvSpPr>
              <p:cNvPr id="15" name="文字方塊 14"/>
              <p:cNvSpPr txBox="1"/>
              <p:nvPr/>
            </p:nvSpPr>
            <p:spPr>
              <a:xfrm>
                <a:off x="7872485" y="1983738"/>
                <a:ext cx="936104" cy="261330"/>
              </a:xfrm>
              <a:prstGeom prst="rect">
                <a:avLst/>
              </a:prstGeom>
              <a:solidFill>
                <a:schemeClr val="bg2"/>
              </a:solidFill>
            </p:spPr>
            <p:txBody>
              <a:bodyPr wrap="square" rtlCol="0">
                <a:spAutoFit/>
              </a:bodyPr>
              <a:lstStyle/>
              <a:p>
                <a:pPr algn="ctr"/>
                <a:r>
                  <a:rPr lang="zh-TW" altLang="en-US" sz="1000" b="1" dirty="0">
                    <a:latin typeface="微軟正黑體" pitchFamily="34" charset="-120"/>
                    <a:ea typeface="微軟正黑體" pitchFamily="34" charset="-120"/>
                  </a:rPr>
                  <a:t>多基因測序</a:t>
                </a:r>
              </a:p>
            </p:txBody>
          </p:sp>
          <p:sp>
            <p:nvSpPr>
              <p:cNvPr id="16" name="文字方塊 15"/>
              <p:cNvSpPr txBox="1"/>
              <p:nvPr/>
            </p:nvSpPr>
            <p:spPr>
              <a:xfrm>
                <a:off x="7084474" y="4017223"/>
                <a:ext cx="528611" cy="261330"/>
              </a:xfrm>
              <a:prstGeom prst="rect">
                <a:avLst/>
              </a:prstGeom>
              <a:solidFill>
                <a:schemeClr val="bg1"/>
              </a:solidFill>
            </p:spPr>
            <p:txBody>
              <a:bodyPr wrap="none" rtlCol="0">
                <a:spAutoFit/>
              </a:bodyPr>
              <a:lstStyle/>
              <a:p>
                <a:r>
                  <a:rPr lang="zh-TW" altLang="en-US" sz="1000" b="1" dirty="0">
                    <a:solidFill>
                      <a:srgbClr val="FF0000"/>
                    </a:solidFill>
                    <a:latin typeface="微軟正黑體" pitchFamily="34" charset="-120"/>
                    <a:ea typeface="微軟正黑體" pitchFamily="34" charset="-120"/>
                  </a:rPr>
                  <a:t>療效好</a:t>
                </a:r>
              </a:p>
            </p:txBody>
          </p:sp>
          <p:sp>
            <p:nvSpPr>
              <p:cNvPr id="17" name="文字方塊 16"/>
              <p:cNvSpPr txBox="1"/>
              <p:nvPr/>
            </p:nvSpPr>
            <p:spPr>
              <a:xfrm>
                <a:off x="8340707" y="2828108"/>
                <a:ext cx="432048" cy="230831"/>
              </a:xfrm>
              <a:prstGeom prst="rect">
                <a:avLst/>
              </a:prstGeom>
              <a:solidFill>
                <a:schemeClr val="bg1"/>
              </a:solidFill>
            </p:spPr>
            <p:txBody>
              <a:bodyPr wrap="square" rtlCol="0">
                <a:spAutoFit/>
              </a:bodyPr>
              <a:lstStyle/>
              <a:p>
                <a:endParaRPr lang="zh-TW" altLang="en-US" sz="900" dirty="0">
                  <a:latin typeface="微軟正黑體" pitchFamily="34" charset="-120"/>
                  <a:ea typeface="微軟正黑體" pitchFamily="34" charset="-120"/>
                </a:endParaRPr>
              </a:p>
            </p:txBody>
          </p:sp>
          <p:sp>
            <p:nvSpPr>
              <p:cNvPr id="18" name="文字方塊 17"/>
              <p:cNvSpPr txBox="1"/>
              <p:nvPr/>
            </p:nvSpPr>
            <p:spPr>
              <a:xfrm>
                <a:off x="8149989" y="3284876"/>
                <a:ext cx="869065" cy="277664"/>
              </a:xfrm>
              <a:prstGeom prst="rect">
                <a:avLst/>
              </a:prstGeom>
              <a:solidFill>
                <a:srgbClr val="FFFF00"/>
              </a:solidFill>
              <a:ln w="19050">
                <a:solidFill>
                  <a:srgbClr val="FF0000"/>
                </a:solidFill>
              </a:ln>
            </p:spPr>
            <p:txBody>
              <a:bodyPr wrap="square" rtlCol="0">
                <a:spAutoFit/>
              </a:bodyPr>
              <a:lstStyle/>
              <a:p>
                <a:pPr algn="ctr"/>
                <a:r>
                  <a:rPr lang="zh-TW" altLang="en-US" sz="1100" b="1" dirty="0">
                    <a:solidFill>
                      <a:srgbClr val="FF0000"/>
                    </a:solidFill>
                    <a:latin typeface="微軟正黑體" pitchFamily="34" charset="-120"/>
                    <a:ea typeface="微軟正黑體" pitchFamily="34" charset="-120"/>
                  </a:rPr>
                  <a:t>個人化治療</a:t>
                </a:r>
              </a:p>
            </p:txBody>
          </p:sp>
        </p:grpSp>
        <p:sp>
          <p:nvSpPr>
            <p:cNvPr id="28" name="文字方塊 27"/>
            <p:cNvSpPr txBox="1"/>
            <p:nvPr/>
          </p:nvSpPr>
          <p:spPr>
            <a:xfrm>
              <a:off x="7205160" y="5877272"/>
              <a:ext cx="1759328" cy="338554"/>
            </a:xfrm>
            <a:prstGeom prst="rect">
              <a:avLst/>
            </a:prstGeom>
            <a:noFill/>
          </p:spPr>
          <p:txBody>
            <a:bodyPr wrap="none" rtlCol="0">
              <a:spAutoFit/>
            </a:bodyPr>
            <a:lstStyle/>
            <a:p>
              <a:r>
                <a:rPr lang="en-US" altLang="zh-TW" sz="1600" dirty="0">
                  <a:solidFill>
                    <a:srgbClr val="FF0000"/>
                  </a:solidFill>
                </a:rPr>
                <a:t>Precision Medicine</a:t>
              </a:r>
              <a:endParaRPr lang="zh-TW" altLang="en-US" sz="1600" dirty="0">
                <a:solidFill>
                  <a:srgbClr val="FF0000"/>
                </a:solidFill>
              </a:endParaRPr>
            </a:p>
          </p:txBody>
        </p:sp>
      </p:grpSp>
    </p:spTree>
    <p:extLst>
      <p:ext uri="{BB962C8B-B14F-4D97-AF65-F5344CB8AC3E}">
        <p14:creationId xmlns:p14="http://schemas.microsoft.com/office/powerpoint/2010/main" val="242977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additive="base">
                                        <p:cTn id="7" dur="500" fill="hold"/>
                                        <p:tgtEl>
                                          <p:spTgt spid="56328"/>
                                        </p:tgtEl>
                                        <p:attrNameLst>
                                          <p:attrName>ppt_x</p:attrName>
                                        </p:attrNameLst>
                                      </p:cBhvr>
                                      <p:tavLst>
                                        <p:tav tm="0">
                                          <p:val>
                                            <p:strVal val="#ppt_x"/>
                                          </p:val>
                                        </p:tav>
                                        <p:tav tm="100000">
                                          <p:val>
                                            <p:strVal val="#ppt_x"/>
                                          </p:val>
                                        </p:tav>
                                      </p:tavLst>
                                    </p:anim>
                                    <p:anim calcmode="lin" valueType="num">
                                      <p:cBhvr additive="base">
                                        <p:cTn id="8" dur="500" fill="hold"/>
                                        <p:tgtEl>
                                          <p:spTgt spid="563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332"/>
                                        </p:tgtEl>
                                        <p:attrNameLst>
                                          <p:attrName>style.visibility</p:attrName>
                                        </p:attrNameLst>
                                      </p:cBhvr>
                                      <p:to>
                                        <p:strVal val="visible"/>
                                      </p:to>
                                    </p:set>
                                    <p:anim calcmode="lin" valueType="num">
                                      <p:cBhvr additive="base">
                                        <p:cTn id="11" dur="500" fill="hold"/>
                                        <p:tgtEl>
                                          <p:spTgt spid="56332"/>
                                        </p:tgtEl>
                                        <p:attrNameLst>
                                          <p:attrName>ppt_x</p:attrName>
                                        </p:attrNameLst>
                                      </p:cBhvr>
                                      <p:tavLst>
                                        <p:tav tm="0">
                                          <p:val>
                                            <p:strVal val="#ppt_x"/>
                                          </p:val>
                                        </p:tav>
                                        <p:tav tm="100000">
                                          <p:val>
                                            <p:strVal val="#ppt_x"/>
                                          </p:val>
                                        </p:tav>
                                      </p:tavLst>
                                    </p:anim>
                                    <p:anim calcmode="lin" valueType="num">
                                      <p:cBhvr additive="base">
                                        <p:cTn id="12" dur="500" fill="hold"/>
                                        <p:tgtEl>
                                          <p:spTgt spid="563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329"/>
                                        </p:tgtEl>
                                        <p:attrNameLst>
                                          <p:attrName>style.visibility</p:attrName>
                                        </p:attrNameLst>
                                      </p:cBhvr>
                                      <p:to>
                                        <p:strVal val="visible"/>
                                      </p:to>
                                    </p:set>
                                    <p:anim calcmode="lin" valueType="num">
                                      <p:cBhvr additive="base">
                                        <p:cTn id="15" dur="500" fill="hold"/>
                                        <p:tgtEl>
                                          <p:spTgt spid="56329"/>
                                        </p:tgtEl>
                                        <p:attrNameLst>
                                          <p:attrName>ppt_x</p:attrName>
                                        </p:attrNameLst>
                                      </p:cBhvr>
                                      <p:tavLst>
                                        <p:tav tm="0">
                                          <p:val>
                                            <p:strVal val="#ppt_x"/>
                                          </p:val>
                                        </p:tav>
                                        <p:tav tm="100000">
                                          <p:val>
                                            <p:strVal val="#ppt_x"/>
                                          </p:val>
                                        </p:tav>
                                      </p:tavLst>
                                    </p:anim>
                                    <p:anim calcmode="lin" valueType="num">
                                      <p:cBhvr additive="base">
                                        <p:cTn id="16" dur="500" fill="hold"/>
                                        <p:tgtEl>
                                          <p:spTgt spid="5632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330"/>
                                        </p:tgtEl>
                                        <p:attrNameLst>
                                          <p:attrName>style.visibility</p:attrName>
                                        </p:attrNameLst>
                                      </p:cBhvr>
                                      <p:to>
                                        <p:strVal val="visible"/>
                                      </p:to>
                                    </p:set>
                                    <p:anim calcmode="lin" valueType="num">
                                      <p:cBhvr additive="base">
                                        <p:cTn id="19" dur="500" fill="hold"/>
                                        <p:tgtEl>
                                          <p:spTgt spid="56330"/>
                                        </p:tgtEl>
                                        <p:attrNameLst>
                                          <p:attrName>ppt_x</p:attrName>
                                        </p:attrNameLst>
                                      </p:cBhvr>
                                      <p:tavLst>
                                        <p:tav tm="0">
                                          <p:val>
                                            <p:strVal val="#ppt_x"/>
                                          </p:val>
                                        </p:tav>
                                        <p:tav tm="100000">
                                          <p:val>
                                            <p:strVal val="#ppt_x"/>
                                          </p:val>
                                        </p:tav>
                                      </p:tavLst>
                                    </p:anim>
                                    <p:anim calcmode="lin" valueType="num">
                                      <p:cBhvr additive="base">
                                        <p:cTn id="20" dur="500" fill="hold"/>
                                        <p:tgtEl>
                                          <p:spTgt spid="563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6331"/>
                                        </p:tgtEl>
                                        <p:attrNameLst>
                                          <p:attrName>style.visibility</p:attrName>
                                        </p:attrNameLst>
                                      </p:cBhvr>
                                      <p:to>
                                        <p:strVal val="visible"/>
                                      </p:to>
                                    </p:set>
                                    <p:anim calcmode="lin" valueType="num">
                                      <p:cBhvr additive="base">
                                        <p:cTn id="23" dur="500" fill="hold"/>
                                        <p:tgtEl>
                                          <p:spTgt spid="56331"/>
                                        </p:tgtEl>
                                        <p:attrNameLst>
                                          <p:attrName>ppt_x</p:attrName>
                                        </p:attrNameLst>
                                      </p:cBhvr>
                                      <p:tavLst>
                                        <p:tav tm="0">
                                          <p:val>
                                            <p:strVal val="#ppt_x"/>
                                          </p:val>
                                        </p:tav>
                                        <p:tav tm="100000">
                                          <p:val>
                                            <p:strVal val="#ppt_x"/>
                                          </p:val>
                                        </p:tav>
                                      </p:tavLst>
                                    </p:anim>
                                    <p:anim calcmode="lin" valueType="num">
                                      <p:cBhvr additive="base">
                                        <p:cTn id="24" dur="500" fill="hold"/>
                                        <p:tgtEl>
                                          <p:spTgt spid="563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15"/>
                                        </p:tgtEl>
                                        <p:attrNameLst>
                                          <p:attrName>style.visibility</p:attrName>
                                        </p:attrNameLst>
                                      </p:cBhvr>
                                      <p:to>
                                        <p:strVal val="visible"/>
                                      </p:to>
                                    </p:set>
                                    <p:animEffect transition="in" filter="checkerboard(across)">
                                      <p:cBhvr>
                                        <p:cTn id="29" dur="500"/>
                                        <p:tgtEl>
                                          <p:spTgt spid="31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8"/>
          <p:cNvGrpSpPr/>
          <p:nvPr/>
        </p:nvGrpSpPr>
        <p:grpSpPr>
          <a:xfrm>
            <a:off x="3360452" y="1556792"/>
            <a:ext cx="2729049" cy="1800200"/>
            <a:chOff x="107504" y="2622691"/>
            <a:chExt cx="5436096" cy="3485741"/>
          </a:xfrm>
        </p:grpSpPr>
        <p:pic>
          <p:nvPicPr>
            <p:cNvPr id="4" name="圖片 3"/>
            <p:cNvPicPr>
              <a:picLocks noChangeAspect="1"/>
            </p:cNvPicPr>
            <p:nvPr/>
          </p:nvPicPr>
          <p:blipFill>
            <a:blip r:embed="rId3" cstate="email"/>
            <a:stretch>
              <a:fillRect/>
            </a:stretch>
          </p:blipFill>
          <p:spPr>
            <a:xfrm>
              <a:off x="107504" y="2622691"/>
              <a:ext cx="5436096" cy="3485741"/>
            </a:xfrm>
            <a:prstGeom prst="rect">
              <a:avLst/>
            </a:prstGeom>
          </p:spPr>
        </p:pic>
        <p:sp>
          <p:nvSpPr>
            <p:cNvPr id="5" name="文字方塊 4"/>
            <p:cNvSpPr txBox="1"/>
            <p:nvPr/>
          </p:nvSpPr>
          <p:spPr>
            <a:xfrm>
              <a:off x="3263085" y="2709835"/>
              <a:ext cx="2160241" cy="834330"/>
            </a:xfrm>
            <a:prstGeom prst="rect">
              <a:avLst/>
            </a:prstGeom>
            <a:noFill/>
          </p:spPr>
          <p:txBody>
            <a:bodyPr wrap="square" rtlCol="0">
              <a:spAutoFit/>
            </a:bodyPr>
            <a:lstStyle/>
            <a:p>
              <a:pPr algn="ctr"/>
              <a:r>
                <a:rPr kumimoji="1" lang="zh-TW" altLang="en-US" sz="1100" dirty="0"/>
                <a:t>腫瘤指數</a:t>
              </a:r>
              <a:r>
                <a:rPr kumimoji="1" lang="en-US" altLang="zh-TW" sz="1100" dirty="0"/>
                <a:t> CA125</a:t>
              </a:r>
              <a:endParaRPr kumimoji="1" lang="zh-TW" altLang="en-US" sz="1100" dirty="0"/>
            </a:p>
          </p:txBody>
        </p:sp>
        <p:sp>
          <p:nvSpPr>
            <p:cNvPr id="6" name="文字方塊 5"/>
            <p:cNvSpPr txBox="1"/>
            <p:nvPr/>
          </p:nvSpPr>
          <p:spPr>
            <a:xfrm>
              <a:off x="721742" y="2709835"/>
              <a:ext cx="2114532" cy="506557"/>
            </a:xfrm>
            <a:prstGeom prst="rect">
              <a:avLst/>
            </a:prstGeom>
            <a:noFill/>
          </p:spPr>
          <p:txBody>
            <a:bodyPr wrap="square" rtlCol="0">
              <a:spAutoFit/>
            </a:bodyPr>
            <a:lstStyle/>
            <a:p>
              <a:pPr algn="ctr"/>
              <a:r>
                <a:rPr kumimoji="1" lang="zh-TW" altLang="en-US" sz="1100" dirty="0"/>
                <a:t>靶向治療開始</a:t>
              </a:r>
            </a:p>
          </p:txBody>
        </p:sp>
      </p:grpSp>
      <p:sp>
        <p:nvSpPr>
          <p:cNvPr id="7" name="文字方塊 6"/>
          <p:cNvSpPr txBox="1"/>
          <p:nvPr/>
        </p:nvSpPr>
        <p:spPr>
          <a:xfrm>
            <a:off x="35496" y="1916832"/>
            <a:ext cx="3321893" cy="938719"/>
          </a:xfrm>
          <a:prstGeom prst="rect">
            <a:avLst/>
          </a:prstGeom>
          <a:noFill/>
        </p:spPr>
        <p:txBody>
          <a:bodyPr wrap="square" rtlCol="0">
            <a:spAutoFit/>
          </a:bodyPr>
          <a:lstStyle/>
          <a:p>
            <a:pPr marL="285750" indent="-285750"/>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kumimoji="1" lang="en-US" altLang="zh-TW" sz="1100" b="1" dirty="0">
                <a:latin typeface="微軟正黑體"/>
                <a:ea typeface="微軟正黑體"/>
                <a:cs typeface="微軟正黑體"/>
              </a:rPr>
              <a:t>69</a:t>
            </a:r>
            <a:r>
              <a:rPr kumimoji="1" lang="zh-TW" altLang="en-US" sz="1100" b="1" dirty="0">
                <a:latin typeface="微軟正黑體"/>
                <a:ea typeface="微軟正黑體"/>
                <a:cs typeface="微軟正黑體"/>
              </a:rPr>
              <a:t>歲男性，診斷為支氣管腺樣囊性癌，手術切除</a:t>
            </a:r>
            <a:endParaRPr kumimoji="1" lang="en-US" altLang="zh-TW" sz="1100" b="1" dirty="0">
              <a:latin typeface="微軟正黑體"/>
              <a:ea typeface="微軟正黑體"/>
              <a:cs typeface="微軟正黑體"/>
            </a:endParaRPr>
          </a:p>
          <a:p>
            <a:pPr marL="285750" indent="-285750"/>
            <a:r>
              <a:rPr kumimoji="1" lang="zh-TW" altLang="en-US" sz="1100" b="1" dirty="0">
                <a:latin typeface="微軟正黑體"/>
                <a:ea typeface="微軟正黑體"/>
                <a:cs typeface="微軟正黑體"/>
              </a:rPr>
              <a:t>     復發後施以肺手術切除、放射治療、冷凍療法、</a:t>
            </a:r>
            <a:endParaRPr kumimoji="1" lang="en-US" altLang="zh-TW" sz="1100" b="1" dirty="0">
              <a:latin typeface="微軟正黑體"/>
              <a:ea typeface="微軟正黑體"/>
              <a:cs typeface="微軟正黑體"/>
            </a:endParaRPr>
          </a:p>
          <a:p>
            <a:pPr marL="285750" indent="-285750"/>
            <a:r>
              <a:rPr kumimoji="1" lang="zh-TW" altLang="en-US" sz="1100" b="1" dirty="0">
                <a:latin typeface="微軟正黑體"/>
                <a:ea typeface="微軟正黑體"/>
                <a:cs typeface="微軟正黑體"/>
              </a:rPr>
              <a:t>     化學治療均告失敗</a:t>
            </a:r>
            <a:endParaRPr kumimoji="1" lang="en-US" altLang="zh-TW" sz="1100" b="1" dirty="0">
              <a:latin typeface="微軟正黑體"/>
              <a:ea typeface="微軟正黑體"/>
              <a:cs typeface="微軟正黑體"/>
            </a:endParaRPr>
          </a:p>
          <a:p>
            <a:pPr marL="285750" indent="-285750"/>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kumimoji="1" lang="zh-TW" altLang="en-US" sz="1100" b="1" dirty="0">
                <a:latin typeface="微軟正黑體"/>
                <a:ea typeface="微軟正黑體"/>
                <a:cs typeface="微軟正黑體"/>
              </a:rPr>
              <a:t>檢測發現腫瘤檢體</a:t>
            </a:r>
            <a:r>
              <a:rPr kumimoji="1" lang="en-US" altLang="zh-TW" sz="1100" b="1" dirty="0">
                <a:solidFill>
                  <a:srgbClr val="FF0000"/>
                </a:solidFill>
                <a:latin typeface="微軟正黑體"/>
                <a:ea typeface="微軟正黑體"/>
                <a:cs typeface="微軟正黑體"/>
              </a:rPr>
              <a:t>PIK3CA</a:t>
            </a:r>
            <a:r>
              <a:rPr kumimoji="1" lang="zh-TW" altLang="en-US" sz="1100" b="1" dirty="0">
                <a:latin typeface="微軟正黑體"/>
                <a:ea typeface="微軟正黑體"/>
                <a:cs typeface="微軟正黑體"/>
              </a:rPr>
              <a:t>發生突變 </a:t>
            </a:r>
            <a:r>
              <a:rPr kumimoji="1" lang="en-US" altLang="zh-TW" sz="1100" b="1" dirty="0">
                <a:solidFill>
                  <a:srgbClr val="FF0000"/>
                </a:solidFill>
                <a:latin typeface="微軟正黑體"/>
                <a:ea typeface="微軟正黑體"/>
                <a:cs typeface="微軟正黑體"/>
              </a:rPr>
              <a:t>H1047R</a:t>
            </a:r>
          </a:p>
          <a:p>
            <a:pPr marL="285750" indent="-285750"/>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kumimoji="1" lang="zh-TW" altLang="en-US" sz="1100" b="1" dirty="0">
                <a:latin typeface="微軟正黑體"/>
                <a:ea typeface="微軟正黑體"/>
                <a:cs typeface="微軟正黑體"/>
              </a:rPr>
              <a:t>施以</a:t>
            </a:r>
            <a:r>
              <a:rPr kumimoji="1" lang="en-US" altLang="zh-TW" sz="1100" b="1" dirty="0" err="1">
                <a:latin typeface="微軟正黑體"/>
                <a:ea typeface="微軟正黑體"/>
                <a:cs typeface="微軟正黑體"/>
              </a:rPr>
              <a:t>mTOR</a:t>
            </a:r>
            <a:r>
              <a:rPr kumimoji="1" lang="zh-TW" altLang="en-US" sz="1100" b="1" dirty="0">
                <a:latin typeface="微軟正黑體"/>
                <a:ea typeface="微軟正黑體"/>
                <a:cs typeface="微軟正黑體"/>
              </a:rPr>
              <a:t>抑制劑癌伏妥治療後，病況獲得控制</a:t>
            </a:r>
            <a:endParaRPr kumimoji="1" lang="en-US" altLang="zh-TW" sz="1100" b="1" dirty="0">
              <a:latin typeface="微軟正黑體"/>
              <a:ea typeface="微軟正黑體"/>
              <a:cs typeface="微軟正黑體"/>
            </a:endParaRPr>
          </a:p>
        </p:txBody>
      </p:sp>
      <p:sp>
        <p:nvSpPr>
          <p:cNvPr id="13" name="文字方塊 12"/>
          <p:cNvSpPr txBox="1"/>
          <p:nvPr/>
        </p:nvSpPr>
        <p:spPr>
          <a:xfrm>
            <a:off x="1367136" y="1412776"/>
            <a:ext cx="763351" cy="369332"/>
          </a:xfrm>
          <a:prstGeom prst="rect">
            <a:avLst/>
          </a:prstGeom>
          <a:noFill/>
          <a:ln>
            <a:solidFill>
              <a:schemeClr val="tx1"/>
            </a:solidFill>
          </a:ln>
        </p:spPr>
        <p:txBody>
          <a:bodyPr wrap="none" rtlCol="0">
            <a:spAutoFit/>
          </a:bodyPr>
          <a:lstStyle/>
          <a:p>
            <a:r>
              <a:rPr lang="zh-TW" altLang="en-US" dirty="0"/>
              <a:t>病例</a:t>
            </a:r>
            <a:r>
              <a:rPr lang="en-US" altLang="zh-TW" dirty="0"/>
              <a:t>1</a:t>
            </a:r>
            <a:endParaRPr lang="zh-TW" altLang="en-US" dirty="0"/>
          </a:p>
        </p:txBody>
      </p:sp>
      <p:pic>
        <p:nvPicPr>
          <p:cNvPr id="10" name="圖片 9"/>
          <p:cNvPicPr>
            <a:picLocks noChangeAspect="1"/>
          </p:cNvPicPr>
          <p:nvPr/>
        </p:nvPicPr>
        <p:blipFill rotWithShape="1">
          <a:blip r:embed="rId4" cstate="email"/>
          <a:srcRect/>
          <a:stretch/>
        </p:blipFill>
        <p:spPr>
          <a:xfrm>
            <a:off x="3347864" y="3665948"/>
            <a:ext cx="2736304" cy="2444600"/>
          </a:xfrm>
          <a:prstGeom prst="rect">
            <a:avLst/>
          </a:prstGeom>
        </p:spPr>
      </p:pic>
      <p:sp>
        <p:nvSpPr>
          <p:cNvPr id="11" name="文字方塊 10"/>
          <p:cNvSpPr txBox="1"/>
          <p:nvPr/>
        </p:nvSpPr>
        <p:spPr>
          <a:xfrm>
            <a:off x="25971" y="3601591"/>
            <a:ext cx="3416320" cy="1277273"/>
          </a:xfrm>
          <a:prstGeom prst="rect">
            <a:avLst/>
          </a:prstGeom>
          <a:noFill/>
        </p:spPr>
        <p:txBody>
          <a:bodyPr wrap="none" rtlCol="0">
            <a:spAutoFit/>
          </a:bodyPr>
          <a:lstStyle/>
          <a:p>
            <a:endParaRPr lang="en-US" altLang="zh-TW" sz="1100" b="1" dirty="0">
              <a:latin typeface="微軟正黑體" pitchFamily="34" charset="-120"/>
              <a:ea typeface="微軟正黑體" pitchFamily="34" charset="-120"/>
            </a:endParaRPr>
          </a:p>
          <a:p>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lang="en-US" altLang="zh-TW" sz="1100" b="1" dirty="0">
                <a:latin typeface="微軟正黑體" pitchFamily="34" charset="-120"/>
                <a:ea typeface="微軟正黑體" pitchFamily="34" charset="-120"/>
              </a:rPr>
              <a:t>38</a:t>
            </a:r>
            <a:r>
              <a:rPr lang="zh-TW" altLang="en-US" sz="1100" b="1" dirty="0">
                <a:latin typeface="微軟正黑體" pitchFamily="34" charset="-120"/>
                <a:ea typeface="微軟正黑體" pitchFamily="34" charset="-120"/>
              </a:rPr>
              <a:t>歲男性，手術切除肺腺癌後一年半腫瘤復發並</a:t>
            </a:r>
            <a:endParaRPr lang="en-US" altLang="zh-TW" sz="1100" b="1" dirty="0">
              <a:latin typeface="微軟正黑體" pitchFamily="34" charset="-120"/>
              <a:ea typeface="微軟正黑體" pitchFamily="34" charset="-120"/>
            </a:endParaRPr>
          </a:p>
          <a:p>
            <a:r>
              <a:rPr lang="en-US" altLang="zh-TW" sz="1100" b="1" dirty="0">
                <a:latin typeface="微軟正黑體" pitchFamily="34" charset="-120"/>
                <a:ea typeface="微軟正黑體" pitchFamily="34" charset="-120"/>
              </a:rPr>
              <a:t>     </a:t>
            </a:r>
            <a:r>
              <a:rPr lang="zh-TW" altLang="en-US" sz="1100" b="1" dirty="0">
                <a:latin typeface="微軟正黑體" pitchFamily="34" charset="-120"/>
                <a:ea typeface="微軟正黑體" pitchFamily="34" charset="-120"/>
              </a:rPr>
              <a:t>轉移到骨骼，接受化學治療六個療程均失敗。</a:t>
            </a:r>
            <a:endParaRPr lang="en-US" altLang="zh-TW" sz="1100" b="1" dirty="0">
              <a:latin typeface="微軟正黑體" pitchFamily="34" charset="-120"/>
              <a:ea typeface="微軟正黑體" pitchFamily="34" charset="-120"/>
            </a:endParaRPr>
          </a:p>
          <a:p>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經過基因檢測發現腫瘤具有</a:t>
            </a:r>
            <a:r>
              <a:rPr lang="en-US" altLang="zh-TW" sz="1100" b="1" dirty="0">
                <a:solidFill>
                  <a:srgbClr val="FF0000"/>
                </a:solidFill>
                <a:latin typeface="微軟正黑體" pitchFamily="34" charset="-120"/>
                <a:ea typeface="微軟正黑體" pitchFamily="34" charset="-120"/>
              </a:rPr>
              <a:t>ROS1</a:t>
            </a:r>
            <a:r>
              <a:rPr lang="zh-TW" altLang="en-US" sz="1100" b="1" dirty="0">
                <a:solidFill>
                  <a:srgbClr val="FF0000"/>
                </a:solidFill>
                <a:latin typeface="微軟正黑體" pitchFamily="34" charset="-120"/>
                <a:ea typeface="微軟正黑體" pitchFamily="34" charset="-120"/>
              </a:rPr>
              <a:t>轉位突變</a:t>
            </a:r>
            <a:r>
              <a:rPr lang="zh-TW" altLang="en-US" sz="1100" b="1" dirty="0">
                <a:latin typeface="微軟正黑體" pitchFamily="34" charset="-120"/>
                <a:ea typeface="微軟正黑體" pitchFamily="34" charset="-120"/>
              </a:rPr>
              <a:t>，立即</a:t>
            </a:r>
            <a:endParaRPr lang="en-US" altLang="zh-TW" sz="1100" b="1" dirty="0">
              <a:latin typeface="微軟正黑體" pitchFamily="34" charset="-120"/>
              <a:ea typeface="微軟正黑體" pitchFamily="34" charset="-120"/>
            </a:endParaRPr>
          </a:p>
          <a:p>
            <a:r>
              <a:rPr lang="en-US" altLang="zh-TW" sz="1100" b="1" dirty="0">
                <a:latin typeface="微軟正黑體" pitchFamily="34" charset="-120"/>
                <a:ea typeface="微軟正黑體" pitchFamily="34" charset="-120"/>
              </a:rPr>
              <a:t>     </a:t>
            </a:r>
            <a:r>
              <a:rPr lang="zh-TW" altLang="en-US" sz="1100" b="1" dirty="0">
                <a:latin typeface="微軟正黑體" pitchFamily="34" charset="-120"/>
                <a:ea typeface="微軟正黑體" pitchFamily="34" charset="-120"/>
              </a:rPr>
              <a:t>給予針對</a:t>
            </a:r>
            <a:r>
              <a:rPr lang="en-US" altLang="zh-TW" sz="1100" b="1" dirty="0">
                <a:latin typeface="微軟正黑體" pitchFamily="34" charset="-120"/>
                <a:ea typeface="微軟正黑體" pitchFamily="34" charset="-120"/>
              </a:rPr>
              <a:t>ROS1</a:t>
            </a:r>
            <a:r>
              <a:rPr lang="zh-TW" altLang="en-US" sz="1100" b="1" dirty="0">
                <a:latin typeface="微軟正黑體" pitchFamily="34" charset="-120"/>
                <a:ea typeface="微軟正黑體" pitchFamily="34" charset="-120"/>
              </a:rPr>
              <a:t>酪胺酸酶的抑制劑，效果良好，兩</a:t>
            </a:r>
            <a:endParaRPr lang="en-US" altLang="zh-TW" sz="1100" b="1" dirty="0">
              <a:latin typeface="微軟正黑體" pitchFamily="34" charset="-120"/>
              <a:ea typeface="微軟正黑體" pitchFamily="34" charset="-120"/>
            </a:endParaRPr>
          </a:p>
          <a:p>
            <a:r>
              <a:rPr lang="en-US" altLang="zh-TW" sz="1100" b="1" dirty="0">
                <a:latin typeface="微軟正黑體" pitchFamily="34" charset="-120"/>
                <a:ea typeface="微軟正黑體" pitchFamily="34" charset="-120"/>
              </a:rPr>
              <a:t>    </a:t>
            </a:r>
            <a:r>
              <a:rPr lang="zh-TW" altLang="en-US" sz="1100" b="1" dirty="0">
                <a:latin typeface="微軟正黑體" pitchFamily="34" charset="-120"/>
                <a:ea typeface="微軟正黑體" pitchFamily="34" charset="-120"/>
              </a:rPr>
              <a:t>個月內腫瘤體積明顯減少。</a:t>
            </a:r>
            <a:endParaRPr lang="en-US" altLang="zh-TW" sz="1100" b="1" dirty="0">
              <a:latin typeface="微軟正黑體" pitchFamily="34" charset="-120"/>
              <a:ea typeface="微軟正黑體" pitchFamily="34" charset="-120"/>
            </a:endParaRPr>
          </a:p>
          <a:p>
            <a:endParaRPr lang="zh-TW" altLang="en-US" sz="1100" b="1" dirty="0">
              <a:latin typeface="微軟正黑體" pitchFamily="34" charset="-120"/>
              <a:ea typeface="微軟正黑體" pitchFamily="34" charset="-120"/>
            </a:endParaRPr>
          </a:p>
        </p:txBody>
      </p:sp>
      <p:sp>
        <p:nvSpPr>
          <p:cNvPr id="14" name="文字方塊 13"/>
          <p:cNvSpPr txBox="1"/>
          <p:nvPr/>
        </p:nvSpPr>
        <p:spPr>
          <a:xfrm>
            <a:off x="1331640" y="3356992"/>
            <a:ext cx="763351" cy="369332"/>
          </a:xfrm>
          <a:prstGeom prst="rect">
            <a:avLst/>
          </a:prstGeom>
          <a:noFill/>
          <a:ln>
            <a:solidFill>
              <a:schemeClr val="tx1"/>
            </a:solidFill>
          </a:ln>
        </p:spPr>
        <p:txBody>
          <a:bodyPr wrap="none" rtlCol="0">
            <a:spAutoFit/>
          </a:bodyPr>
          <a:lstStyle/>
          <a:p>
            <a:r>
              <a:rPr lang="zh-TW" altLang="en-US" dirty="0"/>
              <a:t>病例</a:t>
            </a:r>
            <a:r>
              <a:rPr lang="en-US" altLang="zh-TW" dirty="0"/>
              <a:t>2</a:t>
            </a:r>
            <a:endParaRPr lang="zh-TW" altLang="en-US" dirty="0"/>
          </a:p>
        </p:txBody>
      </p:sp>
      <p:pic>
        <p:nvPicPr>
          <p:cNvPr id="15" name="圖片 14"/>
          <p:cNvPicPr>
            <a:picLocks noChangeAspect="1"/>
          </p:cNvPicPr>
          <p:nvPr/>
        </p:nvPicPr>
        <p:blipFill rotWithShape="1">
          <a:blip r:embed="rId5" cstate="email"/>
          <a:srcRect/>
          <a:stretch/>
        </p:blipFill>
        <p:spPr>
          <a:xfrm>
            <a:off x="395536" y="4787627"/>
            <a:ext cx="1296144" cy="972108"/>
          </a:xfrm>
          <a:prstGeom prst="rect">
            <a:avLst/>
          </a:prstGeom>
        </p:spPr>
      </p:pic>
      <p:pic>
        <p:nvPicPr>
          <p:cNvPr id="16" name="圖片 15"/>
          <p:cNvPicPr>
            <a:picLocks noChangeAspect="1"/>
          </p:cNvPicPr>
          <p:nvPr/>
        </p:nvPicPr>
        <p:blipFill>
          <a:blip r:embed="rId6" cstate="email"/>
          <a:stretch>
            <a:fillRect/>
          </a:stretch>
        </p:blipFill>
        <p:spPr>
          <a:xfrm>
            <a:off x="1763687" y="4787627"/>
            <a:ext cx="1405287" cy="936104"/>
          </a:xfrm>
          <a:prstGeom prst="rect">
            <a:avLst/>
          </a:prstGeom>
        </p:spPr>
      </p:pic>
      <p:sp>
        <p:nvSpPr>
          <p:cNvPr id="17" name="文字方塊 16"/>
          <p:cNvSpPr txBox="1"/>
          <p:nvPr/>
        </p:nvSpPr>
        <p:spPr>
          <a:xfrm>
            <a:off x="530027" y="5737894"/>
            <a:ext cx="2520280" cy="307777"/>
          </a:xfrm>
          <a:prstGeom prst="rect">
            <a:avLst/>
          </a:prstGeom>
          <a:noFill/>
        </p:spPr>
        <p:txBody>
          <a:bodyPr wrap="square" rtlCol="0">
            <a:spAutoFit/>
          </a:bodyPr>
          <a:lstStyle/>
          <a:p>
            <a:pPr algn="ctr"/>
            <a:r>
              <a:rPr kumimoji="1" lang="en-US" altLang="zh-TW" sz="1400" dirty="0"/>
              <a:t>Break-apart FISH probe assay</a:t>
            </a:r>
            <a:endParaRPr kumimoji="1" lang="zh-TW" altLang="en-US" sz="1400" dirty="0"/>
          </a:p>
        </p:txBody>
      </p:sp>
      <p:pic>
        <p:nvPicPr>
          <p:cNvPr id="18" name="圖片 17"/>
          <p:cNvPicPr>
            <a:picLocks noChangeAspect="1"/>
          </p:cNvPicPr>
          <p:nvPr/>
        </p:nvPicPr>
        <p:blipFill>
          <a:blip r:embed="rId7" cstate="email"/>
          <a:stretch>
            <a:fillRect/>
          </a:stretch>
        </p:blipFill>
        <p:spPr>
          <a:xfrm>
            <a:off x="6249495" y="2142098"/>
            <a:ext cx="2808312" cy="1944216"/>
          </a:xfrm>
          <a:prstGeom prst="rect">
            <a:avLst/>
          </a:prstGeom>
        </p:spPr>
      </p:pic>
      <p:pic>
        <p:nvPicPr>
          <p:cNvPr id="19" name="圖片 18"/>
          <p:cNvPicPr>
            <a:picLocks noChangeAspect="1"/>
          </p:cNvPicPr>
          <p:nvPr/>
        </p:nvPicPr>
        <p:blipFill>
          <a:blip r:embed="rId8" cstate="email"/>
          <a:stretch>
            <a:fillRect/>
          </a:stretch>
        </p:blipFill>
        <p:spPr>
          <a:xfrm>
            <a:off x="6228184" y="4096122"/>
            <a:ext cx="2801516" cy="2070361"/>
          </a:xfrm>
          <a:prstGeom prst="rect">
            <a:avLst/>
          </a:prstGeom>
        </p:spPr>
      </p:pic>
      <p:sp>
        <p:nvSpPr>
          <p:cNvPr id="20" name="文字方塊 19"/>
          <p:cNvSpPr txBox="1"/>
          <p:nvPr/>
        </p:nvSpPr>
        <p:spPr>
          <a:xfrm>
            <a:off x="6156176" y="1541934"/>
            <a:ext cx="2987824" cy="600164"/>
          </a:xfrm>
          <a:prstGeom prst="rect">
            <a:avLst/>
          </a:prstGeom>
          <a:noFill/>
        </p:spPr>
        <p:txBody>
          <a:bodyPr wrap="square" rtlCol="0">
            <a:spAutoFit/>
          </a:bodyPr>
          <a:lstStyle/>
          <a:p>
            <a:pPr marL="285750" indent="-285750"/>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kumimoji="1" lang="zh-TW" altLang="en-US" sz="1100" b="1" dirty="0">
                <a:latin typeface="微軟正黑體" pitchFamily="34" charset="-120"/>
                <a:ea typeface="微軟正黑體" pitchFamily="34" charset="-120"/>
              </a:rPr>
              <a:t>臺灣大學附設醫院</a:t>
            </a:r>
            <a:r>
              <a:rPr kumimoji="1" lang="en-US" altLang="zh-TW" sz="1100" b="1" dirty="0">
                <a:latin typeface="微軟正黑體" pitchFamily="34" charset="-120"/>
                <a:ea typeface="微軟正黑體" pitchFamily="34" charset="-120"/>
              </a:rPr>
              <a:t> </a:t>
            </a:r>
            <a:r>
              <a:rPr kumimoji="1" lang="zh-TW" altLang="en-US" sz="1100" b="1" dirty="0">
                <a:latin typeface="微軟正黑體" pitchFamily="34" charset="-120"/>
                <a:ea typeface="微軟正黑體" pitchFamily="34" charset="-120"/>
              </a:rPr>
              <a:t>血腫科案例</a:t>
            </a:r>
            <a:endParaRPr kumimoji="1" lang="en-US" altLang="zh-TW" sz="1100" b="1" dirty="0">
              <a:latin typeface="微軟正黑體" pitchFamily="34" charset="-120"/>
              <a:ea typeface="微軟正黑體" pitchFamily="34" charset="-120"/>
            </a:endParaRPr>
          </a:p>
          <a:p>
            <a:pPr marL="285750" indent="-285750"/>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kumimoji="1" lang="zh-TW" altLang="en-US" sz="1100" b="1" dirty="0">
                <a:latin typeface="微軟正黑體" pitchFamily="34" charset="-120"/>
                <a:ea typeface="微軟正黑體" pitchFamily="34" charset="-120"/>
              </a:rPr>
              <a:t>經檢測，病患</a:t>
            </a:r>
            <a:r>
              <a:rPr kumimoji="1" lang="en-US" altLang="zh-TW" sz="1100" b="1" dirty="0">
                <a:solidFill>
                  <a:srgbClr val="FF0000"/>
                </a:solidFill>
                <a:latin typeface="微軟正黑體" pitchFamily="34" charset="-120"/>
                <a:ea typeface="微軟正黑體" pitchFamily="34" charset="-120"/>
              </a:rPr>
              <a:t>KDR</a:t>
            </a:r>
            <a:r>
              <a:rPr kumimoji="1" lang="zh-TW" altLang="en-US" sz="1100" b="1" dirty="0">
                <a:solidFill>
                  <a:srgbClr val="FF0000"/>
                </a:solidFill>
                <a:latin typeface="微軟正黑體" pitchFamily="34" charset="-120"/>
                <a:ea typeface="微軟正黑體" pitchFamily="34" charset="-120"/>
              </a:rPr>
              <a:t>基因變異</a:t>
            </a:r>
            <a:endParaRPr kumimoji="1" lang="en-US" altLang="zh-TW" sz="1100" b="1" dirty="0">
              <a:solidFill>
                <a:srgbClr val="FF0000"/>
              </a:solidFill>
              <a:latin typeface="微軟正黑體" pitchFamily="34" charset="-120"/>
              <a:ea typeface="微軟正黑體" pitchFamily="34" charset="-120"/>
            </a:endParaRPr>
          </a:p>
          <a:p>
            <a:pPr marL="285750" indent="-285750"/>
            <a:r>
              <a:rPr lang="en-US" altLang="zh-TW" sz="1100" b="1" dirty="0">
                <a:latin typeface="微軟正黑體" pitchFamily="34" charset="-120"/>
                <a:ea typeface="微軟正黑體" pitchFamily="34" charset="-120"/>
              </a:rPr>
              <a:t>‧</a:t>
            </a:r>
            <a:r>
              <a:rPr lang="zh-TW" altLang="en-US" sz="1100" b="1" dirty="0">
                <a:latin typeface="微軟正黑體" pitchFamily="34" charset="-120"/>
                <a:ea typeface="微軟正黑體" pitchFamily="34" charset="-120"/>
              </a:rPr>
              <a:t>　</a:t>
            </a:r>
            <a:r>
              <a:rPr kumimoji="1" lang="zh-TW" altLang="en-US" sz="1100" b="1" dirty="0">
                <a:latin typeface="微軟正黑體" pitchFamily="34" charset="-120"/>
                <a:ea typeface="微軟正黑體" pitchFamily="34" charset="-120"/>
              </a:rPr>
              <a:t>使用</a:t>
            </a:r>
            <a:r>
              <a:rPr kumimoji="1" lang="en-US" altLang="zh-TW" sz="1100" b="1" dirty="0" err="1">
                <a:latin typeface="微軟正黑體" pitchFamily="34" charset="-120"/>
                <a:ea typeface="微軟正黑體" pitchFamily="34" charset="-120"/>
              </a:rPr>
              <a:t>Sutent</a:t>
            </a:r>
            <a:r>
              <a:rPr kumimoji="1" lang="zh-TW" altLang="en-US" sz="1100" b="1" dirty="0">
                <a:latin typeface="微軟正黑體" pitchFamily="34" charset="-120"/>
                <a:ea typeface="微軟正黑體" pitchFamily="34" charset="-120"/>
              </a:rPr>
              <a:t>舒癌特標靶藥物治療成效良好</a:t>
            </a:r>
            <a:endParaRPr kumimoji="1" lang="en-US" altLang="zh-TW" sz="1100" b="1" dirty="0">
              <a:latin typeface="微軟正黑體" pitchFamily="34" charset="-120"/>
              <a:ea typeface="微軟正黑體" pitchFamily="34" charset="-120"/>
            </a:endParaRPr>
          </a:p>
        </p:txBody>
      </p:sp>
      <p:sp>
        <p:nvSpPr>
          <p:cNvPr id="21" name="文字方塊 20"/>
          <p:cNvSpPr txBox="1"/>
          <p:nvPr/>
        </p:nvSpPr>
        <p:spPr>
          <a:xfrm>
            <a:off x="7082755" y="1187227"/>
            <a:ext cx="763325" cy="369332"/>
          </a:xfrm>
          <a:prstGeom prst="rect">
            <a:avLst/>
          </a:prstGeom>
          <a:noFill/>
          <a:ln>
            <a:solidFill>
              <a:schemeClr val="tx1"/>
            </a:solidFill>
          </a:ln>
        </p:spPr>
        <p:txBody>
          <a:bodyPr wrap="none" rtlCol="0">
            <a:spAutoFit/>
          </a:bodyPr>
          <a:lstStyle/>
          <a:p>
            <a:r>
              <a:rPr lang="zh-TW" altLang="en-US" dirty="0"/>
              <a:t>病例</a:t>
            </a:r>
            <a:r>
              <a:rPr lang="en-US" altLang="zh-TW" dirty="0"/>
              <a:t>3</a:t>
            </a:r>
            <a:endParaRPr lang="zh-TW" altLang="en-US" dirty="0"/>
          </a:p>
        </p:txBody>
      </p:sp>
      <p:sp>
        <p:nvSpPr>
          <p:cNvPr id="22" name="標題 1"/>
          <p:cNvSpPr txBox="1">
            <a:spLocks/>
          </p:cNvSpPr>
          <p:nvPr/>
        </p:nvSpPr>
        <p:spPr>
          <a:xfrm>
            <a:off x="590872" y="418307"/>
            <a:ext cx="8229600" cy="706437"/>
          </a:xfrm>
          <a:prstGeom prst="rect">
            <a:avLst/>
          </a:prstGeom>
          <a:solidFill>
            <a:schemeClr val="accent1">
              <a:lumMod val="75000"/>
            </a:schemeClr>
          </a:solidFill>
        </p:spPr>
        <p:txBody>
          <a:bodyPr vert="horz" lIns="91440" tIns="45720" rIns="91440" bIns="45720" rtlCol="0" anchor="ctr">
            <a:noAutofit/>
          </a:bodyPr>
          <a:lstStyle/>
          <a:p>
            <a:pPr lvl="0" algn="ctr">
              <a:spcBef>
                <a:spcPct val="0"/>
              </a:spcBef>
              <a:defRPr/>
            </a:pPr>
            <a:r>
              <a:rPr lang="zh-TW" altLang="en-US" sz="36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臨床檢測實際案例</a:t>
            </a:r>
            <a:endParaRPr kumimoji="0" lang="zh-TW"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39447905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4624"/>
            <a:ext cx="8229600" cy="1143000"/>
          </a:xfrm>
        </p:spPr>
        <p:txBody>
          <a:bodyPr>
            <a:normAutofit/>
          </a:bodyPr>
          <a:lstStyle/>
          <a:p>
            <a:r>
              <a:rPr lang="zh-TW" altLang="en-US" sz="4000" dirty="0"/>
              <a:t>癌症是基因與</a:t>
            </a:r>
            <a:r>
              <a:rPr lang="zh-TW" altLang="en-US" sz="4000" dirty="0">
                <a:solidFill>
                  <a:srgbClr val="FF0000"/>
                </a:solidFill>
              </a:rPr>
              <a:t>免疫</a:t>
            </a:r>
            <a:r>
              <a:rPr lang="zh-TW" altLang="en-US" sz="4000" dirty="0"/>
              <a:t>的疾病</a:t>
            </a:r>
          </a:p>
        </p:txBody>
      </p:sp>
      <p:sp>
        <p:nvSpPr>
          <p:cNvPr id="3" name="內容版面配置區 2"/>
          <p:cNvSpPr>
            <a:spLocks noGrp="1"/>
          </p:cNvSpPr>
          <p:nvPr>
            <p:ph idx="1"/>
          </p:nvPr>
        </p:nvSpPr>
        <p:spPr>
          <a:xfrm>
            <a:off x="457200" y="1052736"/>
            <a:ext cx="8229600" cy="4525963"/>
          </a:xfrm>
        </p:spPr>
        <p:txBody>
          <a:bodyPr>
            <a:normAutofit/>
          </a:bodyPr>
          <a:lstStyle/>
          <a:p>
            <a:r>
              <a:rPr lang="zh-TW" altLang="en-US" sz="2800" dirty="0" smtClean="0"/>
              <a:t>免疫藥物或細胞治療</a:t>
            </a:r>
            <a:endParaRPr lang="en-US" altLang="zh-TW" sz="2800" dirty="0" smtClean="0"/>
          </a:p>
          <a:p>
            <a:pPr lvl="1"/>
            <a:r>
              <a:rPr lang="zh-TW" altLang="en-US" sz="2400" dirty="0" smtClean="0"/>
              <a:t>免疫查核點抑制劑</a:t>
            </a:r>
            <a:r>
              <a:rPr lang="en-US" altLang="zh-TW" sz="2400" dirty="0" smtClean="0"/>
              <a:t>. </a:t>
            </a:r>
            <a:r>
              <a:rPr lang="zh-TW" altLang="en-US" sz="2400" dirty="0" smtClean="0"/>
              <a:t>如</a:t>
            </a:r>
            <a:r>
              <a:rPr lang="en-US" altLang="zh-TW" sz="2400" dirty="0" smtClean="0"/>
              <a:t>: PD-1, PD-L1, or CTLA4</a:t>
            </a:r>
            <a:r>
              <a:rPr lang="zh-TW" altLang="en-US" sz="2400" dirty="0"/>
              <a:t> </a:t>
            </a:r>
            <a:r>
              <a:rPr lang="zh-TW" altLang="en-US" sz="2400" dirty="0" smtClean="0"/>
              <a:t>抗體藥</a:t>
            </a:r>
            <a:endParaRPr lang="en-US" altLang="zh-TW" sz="2400" dirty="0" smtClean="0"/>
          </a:p>
          <a:p>
            <a:pPr lvl="1"/>
            <a:r>
              <a:rPr lang="zh-TW" altLang="en-US" sz="2400" dirty="0"/>
              <a:t>免疫</a:t>
            </a:r>
            <a:r>
              <a:rPr lang="zh-TW" altLang="en-US" sz="2400" dirty="0" smtClean="0"/>
              <a:t>增強劑</a:t>
            </a:r>
            <a:r>
              <a:rPr lang="en-US" altLang="zh-TW" sz="2400" dirty="0" smtClean="0"/>
              <a:t>. </a:t>
            </a:r>
            <a:r>
              <a:rPr lang="zh-TW" altLang="en-US" sz="2400" dirty="0" smtClean="0"/>
              <a:t>如</a:t>
            </a:r>
            <a:r>
              <a:rPr lang="en-US" altLang="zh-TW" sz="2400" dirty="0" smtClean="0"/>
              <a:t>:</a:t>
            </a:r>
            <a:r>
              <a:rPr lang="zh-TW" altLang="en-US" sz="2400" dirty="0"/>
              <a:t>细胞</a:t>
            </a:r>
            <a:r>
              <a:rPr lang="zh-TW" altLang="en-US" sz="2400" dirty="0" smtClean="0"/>
              <a:t>激素藥物</a:t>
            </a:r>
            <a:r>
              <a:rPr lang="en-US" altLang="zh-TW" sz="2400" dirty="0" smtClean="0"/>
              <a:t>, </a:t>
            </a:r>
            <a:r>
              <a:rPr lang="zh-TW" altLang="en-US" sz="2400" dirty="0" smtClean="0"/>
              <a:t>免疫細胞療法 </a:t>
            </a:r>
            <a:endParaRPr lang="en-US" altLang="zh-TW" sz="2400" dirty="0" smtClean="0"/>
          </a:p>
          <a:p>
            <a:pPr lvl="1"/>
            <a:r>
              <a:rPr lang="zh-TW" altLang="en-US" sz="2400" dirty="0" smtClean="0"/>
              <a:t>抗原疫苗</a:t>
            </a:r>
            <a:endParaRPr lang="zh-TW" alt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68352"/>
            <a:ext cx="6552728" cy="353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5641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宏觀</a:t>
            </a:r>
            <a:r>
              <a:rPr lang="en-US" altLang="zh-TW" dirty="0" smtClean="0"/>
              <a:t>: </a:t>
            </a:r>
            <a:r>
              <a:rPr lang="zh-TW" altLang="en-US" dirty="0" smtClean="0"/>
              <a:t>生技醫療產業的範疇</a:t>
            </a: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524716" cy="4060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683568" y="5849044"/>
            <a:ext cx="5256584" cy="369332"/>
          </a:xfrm>
          <a:prstGeom prst="rect">
            <a:avLst/>
          </a:prstGeom>
          <a:noFill/>
        </p:spPr>
        <p:txBody>
          <a:bodyPr wrap="square" rtlCol="0">
            <a:spAutoFit/>
          </a:bodyPr>
          <a:lstStyle/>
          <a:p>
            <a:r>
              <a:rPr lang="zh-TW" altLang="en-US" dirty="0" smtClean="0"/>
              <a:t>經濟部工業局</a:t>
            </a:r>
            <a:r>
              <a:rPr lang="en-US" altLang="zh-TW" dirty="0" smtClean="0"/>
              <a:t>, 2019</a:t>
            </a:r>
            <a:r>
              <a:rPr lang="zh-TW" altLang="en-US" dirty="0" smtClean="0"/>
              <a:t>年</a:t>
            </a:r>
            <a:endParaRPr lang="zh-TW" altLang="en-US" dirty="0"/>
          </a:p>
        </p:txBody>
      </p:sp>
    </p:spTree>
    <p:extLst>
      <p:ext uri="{BB962C8B-B14F-4D97-AF65-F5344CB8AC3E}">
        <p14:creationId xmlns:p14="http://schemas.microsoft.com/office/powerpoint/2010/main" val="704595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有效的</a:t>
            </a:r>
            <a:r>
              <a:rPr lang="zh-TW" altLang="en-US" dirty="0" smtClean="0"/>
              <a:t>免疫治療循環</a:t>
            </a:r>
            <a:endParaRPr lang="zh-TW" altLang="en-US" dirty="0"/>
          </a:p>
        </p:txBody>
      </p:sp>
      <p:pic>
        <p:nvPicPr>
          <p:cNvPr id="14338" name="Picture 2" descr="https://i2.read01.com/SIG=3enmd02/304f6b564761564e4f5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663707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08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免疫</a:t>
            </a:r>
            <a:r>
              <a:rPr lang="zh-TW" altLang="en-US" dirty="0" smtClean="0"/>
              <a:t>治療</a:t>
            </a:r>
            <a:endParaRPr lang="zh-TW" altLang="en-US" dirty="0"/>
          </a:p>
        </p:txBody>
      </p:sp>
      <p:sp>
        <p:nvSpPr>
          <p:cNvPr id="3" name="內容版面配置區 2"/>
          <p:cNvSpPr>
            <a:spLocks noGrp="1"/>
          </p:cNvSpPr>
          <p:nvPr>
            <p:ph idx="1"/>
          </p:nvPr>
        </p:nvSpPr>
        <p:spPr/>
        <p:txBody>
          <a:bodyPr/>
          <a:lstStyle/>
          <a:p>
            <a:r>
              <a:rPr lang="en-US" altLang="zh-TW" dirty="0" smtClean="0"/>
              <a:t>Response rate </a:t>
            </a:r>
          </a:p>
          <a:p>
            <a:pPr lvl="1"/>
            <a:r>
              <a:rPr lang="zh-TW" altLang="en-US" dirty="0"/>
              <a:t>免疫查核點</a:t>
            </a:r>
            <a:r>
              <a:rPr lang="zh-TW" altLang="en-US" dirty="0" smtClean="0"/>
              <a:t>抑制劑</a:t>
            </a:r>
            <a:r>
              <a:rPr lang="en-US" altLang="zh-TW" dirty="0" smtClean="0"/>
              <a:t>:</a:t>
            </a:r>
            <a:r>
              <a:rPr lang="zh-TW" altLang="en-US" dirty="0" smtClean="0"/>
              <a:t> 介於 </a:t>
            </a:r>
            <a:r>
              <a:rPr lang="en-US" altLang="zh-TW" dirty="0" smtClean="0"/>
              <a:t>20% </a:t>
            </a:r>
            <a:r>
              <a:rPr lang="zh-TW" altLang="en-US" dirty="0" smtClean="0"/>
              <a:t>到 </a:t>
            </a:r>
            <a:r>
              <a:rPr lang="en-US" altLang="zh-TW" dirty="0" smtClean="0"/>
              <a:t>30%, </a:t>
            </a:r>
            <a:r>
              <a:rPr lang="zh-TW" altLang="en-US" dirty="0" smtClean="0"/>
              <a:t>在不同癌種治療</a:t>
            </a:r>
            <a:r>
              <a:rPr lang="en-US" altLang="zh-TW" dirty="0" smtClean="0"/>
              <a:t>.</a:t>
            </a:r>
          </a:p>
          <a:p>
            <a:pPr lvl="1"/>
            <a:r>
              <a:rPr lang="zh-TW" altLang="en-US" dirty="0" smtClean="0"/>
              <a:t>細胞療法</a:t>
            </a:r>
            <a:r>
              <a:rPr lang="en-US" altLang="zh-TW" dirty="0" smtClean="0"/>
              <a:t>: 50%, </a:t>
            </a:r>
            <a:r>
              <a:rPr lang="zh-TW" altLang="en-US" dirty="0" smtClean="0"/>
              <a:t>在血液腫瘤</a:t>
            </a:r>
            <a:endParaRPr lang="en-US" altLang="zh-TW" dirty="0" smtClean="0"/>
          </a:p>
          <a:p>
            <a:r>
              <a:rPr lang="en-US" altLang="zh-TW" dirty="0" smtClean="0"/>
              <a:t>Long PFS and low Recurrent Rate</a:t>
            </a:r>
          </a:p>
          <a:p>
            <a:r>
              <a:rPr lang="zh-TW" altLang="en-US" dirty="0"/>
              <a:t>長期副作用較</a:t>
            </a:r>
            <a:r>
              <a:rPr lang="zh-TW" altLang="en-US" dirty="0" smtClean="0"/>
              <a:t>低</a:t>
            </a:r>
            <a:r>
              <a:rPr lang="en-US" altLang="zh-TW" dirty="0" smtClean="0"/>
              <a:t>, </a:t>
            </a:r>
            <a:r>
              <a:rPr lang="zh-TW" altLang="en-US" dirty="0" smtClean="0"/>
              <a:t>但需注意當下副作用</a:t>
            </a:r>
            <a:r>
              <a:rPr lang="en-US" altLang="zh-TW" dirty="0"/>
              <a:t> </a:t>
            </a:r>
            <a:r>
              <a:rPr lang="en-US" altLang="zh-TW" dirty="0" smtClean="0"/>
              <a:t>(cytokine storm)</a:t>
            </a:r>
            <a:r>
              <a:rPr lang="en-US" altLang="zh-TW" dirty="0" smtClean="0"/>
              <a:t> </a:t>
            </a:r>
            <a:endParaRPr lang="zh-TW" altLang="en-US" dirty="0"/>
          </a:p>
        </p:txBody>
      </p:sp>
    </p:spTree>
    <p:extLst>
      <p:ext uri="{BB962C8B-B14F-4D97-AF65-F5344CB8AC3E}">
        <p14:creationId xmlns:p14="http://schemas.microsoft.com/office/powerpoint/2010/main" val="2413939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D655997A-D896-433E-8615-00D67B60C0D8}"/>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32</a:t>
            </a:fld>
            <a:endParaRPr lang="zh-TW" altLang="en-US">
              <a:solidFill>
                <a:prstClr val="black">
                  <a:tint val="75000"/>
                </a:prstClr>
              </a:solidFill>
            </a:endParaRPr>
          </a:p>
        </p:txBody>
      </p:sp>
      <p:sp>
        <p:nvSpPr>
          <p:cNvPr id="3" name="矩形 2">
            <a:extLst>
              <a:ext uri="{FF2B5EF4-FFF2-40B4-BE49-F238E27FC236}">
                <a16:creationId xmlns:a16="http://schemas.microsoft.com/office/drawing/2014/main" xmlns="" id="{FF1DB25D-F1AE-40F2-81AA-E1A6E096BB92}"/>
              </a:ext>
            </a:extLst>
          </p:cNvPr>
          <p:cNvSpPr/>
          <p:nvPr/>
        </p:nvSpPr>
        <p:spPr>
          <a:xfrm>
            <a:off x="179512" y="188640"/>
            <a:ext cx="8784976" cy="144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4" name="直線接點 3">
            <a:extLst>
              <a:ext uri="{FF2B5EF4-FFF2-40B4-BE49-F238E27FC236}">
                <a16:creationId xmlns:a16="http://schemas.microsoft.com/office/drawing/2014/main" xmlns="" id="{0C8B54D9-D94D-4FC0-8797-291D02FF3A0E}"/>
              </a:ext>
            </a:extLst>
          </p:cNvPr>
          <p:cNvCxnSpPr/>
          <p:nvPr/>
        </p:nvCxnSpPr>
        <p:spPr>
          <a:xfrm>
            <a:off x="179512" y="1340768"/>
            <a:ext cx="8712968"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文字方塊 6">
            <a:extLst>
              <a:ext uri="{FF2B5EF4-FFF2-40B4-BE49-F238E27FC236}">
                <a16:creationId xmlns:a16="http://schemas.microsoft.com/office/drawing/2014/main" xmlns="" id="{9798E148-4BCE-4832-9F0D-527602D5E8F0}"/>
              </a:ext>
            </a:extLst>
          </p:cNvPr>
          <p:cNvSpPr txBox="1"/>
          <p:nvPr/>
        </p:nvSpPr>
        <p:spPr>
          <a:xfrm>
            <a:off x="179512" y="601524"/>
            <a:ext cx="4879862" cy="523220"/>
          </a:xfrm>
          <a:prstGeom prst="rect">
            <a:avLst/>
          </a:prstGeom>
          <a:noFill/>
        </p:spPr>
        <p:txBody>
          <a:bodyPr wrap="none" rtlCol="0">
            <a:spAutoFit/>
          </a:bodyPr>
          <a:lstStyle/>
          <a:p>
            <a:r>
              <a:rPr lang="zh-TW" altLang="en-US" sz="2800" b="1" dirty="0" smtClean="0">
                <a:solidFill>
                  <a:srgbClr val="1F497D">
                    <a:lumMod val="75000"/>
                  </a:srgbClr>
                </a:solidFill>
              </a:rPr>
              <a:t>美國免疫藥物開發公司</a:t>
            </a:r>
            <a:r>
              <a:rPr lang="en-US" altLang="zh-TW" sz="2800" b="1" dirty="0">
                <a:solidFill>
                  <a:srgbClr val="1F497D">
                    <a:lumMod val="75000"/>
                  </a:srgbClr>
                </a:solidFill>
              </a:rPr>
              <a:t> </a:t>
            </a:r>
            <a:r>
              <a:rPr lang="en-US" altLang="zh-TW" sz="2800" b="1" dirty="0" smtClean="0">
                <a:solidFill>
                  <a:srgbClr val="1F497D">
                    <a:lumMod val="75000"/>
                  </a:srgbClr>
                </a:solidFill>
              </a:rPr>
              <a:t>- </a:t>
            </a:r>
            <a:r>
              <a:rPr lang="en-US" altLang="zh-TW" sz="2800" b="1" dirty="0" err="1" smtClean="0">
                <a:solidFill>
                  <a:srgbClr val="1F497D">
                    <a:lumMod val="75000"/>
                  </a:srgbClr>
                </a:solidFill>
              </a:rPr>
              <a:t>Armo</a:t>
            </a:r>
            <a:endParaRPr lang="zh-TW" altLang="en-US" sz="2800" b="1" dirty="0">
              <a:solidFill>
                <a:srgbClr val="1F497D">
                  <a:lumMod val="75000"/>
                </a:srgbClr>
              </a:solidFill>
            </a:endParaRPr>
          </a:p>
        </p:txBody>
      </p:sp>
      <p:pic>
        <p:nvPicPr>
          <p:cNvPr id="1026" name="Picture 2" descr="ãarmo biosciencesãçåçæå°çµæ">
            <a:extLst>
              <a:ext uri="{FF2B5EF4-FFF2-40B4-BE49-F238E27FC236}">
                <a16:creationId xmlns:a16="http://schemas.microsoft.com/office/drawing/2014/main" xmlns="" id="{9598EA34-898F-4047-80FF-E1DE79AF5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558731"/>
            <a:ext cx="2592288" cy="1129193"/>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a:extLst>
              <a:ext uri="{FF2B5EF4-FFF2-40B4-BE49-F238E27FC236}">
                <a16:creationId xmlns:a16="http://schemas.microsoft.com/office/drawing/2014/main" xmlns="" id="{771ADB31-1406-4110-B444-B84068683724}"/>
              </a:ext>
            </a:extLst>
          </p:cNvPr>
          <p:cNvSpPr txBox="1"/>
          <p:nvPr/>
        </p:nvSpPr>
        <p:spPr>
          <a:xfrm>
            <a:off x="3558401" y="1988840"/>
            <a:ext cx="3132332" cy="461665"/>
          </a:xfrm>
          <a:prstGeom prst="rect">
            <a:avLst/>
          </a:prstGeom>
          <a:noFill/>
        </p:spPr>
        <p:txBody>
          <a:bodyPr wrap="none" rtlCol="0">
            <a:spAutoFit/>
          </a:bodyPr>
          <a:lstStyle/>
          <a:p>
            <a:r>
              <a:rPr lang="en-US" altLang="zh-TW" sz="2400" b="1" dirty="0">
                <a:solidFill>
                  <a:srgbClr val="C00000"/>
                </a:solidFill>
              </a:rPr>
              <a:t>Lead Product: PEG-IL10</a:t>
            </a:r>
            <a:endParaRPr lang="zh-TW" altLang="en-US" sz="2400" b="1" dirty="0">
              <a:solidFill>
                <a:srgbClr val="C00000"/>
              </a:solidFill>
            </a:endParaRPr>
          </a:p>
        </p:txBody>
      </p:sp>
      <p:pic>
        <p:nvPicPr>
          <p:cNvPr id="11" name="圖片 10">
            <a:extLst>
              <a:ext uri="{FF2B5EF4-FFF2-40B4-BE49-F238E27FC236}">
                <a16:creationId xmlns:a16="http://schemas.microsoft.com/office/drawing/2014/main" xmlns="" id="{82CADA2B-322B-401E-816B-ABBEDC1DB88A}"/>
              </a:ext>
            </a:extLst>
          </p:cNvPr>
          <p:cNvPicPr>
            <a:picLocks noChangeAspect="1"/>
          </p:cNvPicPr>
          <p:nvPr/>
        </p:nvPicPr>
        <p:blipFill rotWithShape="1">
          <a:blip r:embed="rId3"/>
          <a:srcRect l="2751" t="20601" r="35824" b="19200"/>
          <a:stretch/>
        </p:blipFill>
        <p:spPr>
          <a:xfrm>
            <a:off x="3203848" y="2996952"/>
            <a:ext cx="5616623" cy="3096344"/>
          </a:xfrm>
          <a:prstGeom prst="rect">
            <a:avLst/>
          </a:prstGeom>
        </p:spPr>
      </p:pic>
      <p:sp>
        <p:nvSpPr>
          <p:cNvPr id="12" name="矩形 11">
            <a:extLst>
              <a:ext uri="{FF2B5EF4-FFF2-40B4-BE49-F238E27FC236}">
                <a16:creationId xmlns:a16="http://schemas.microsoft.com/office/drawing/2014/main" xmlns="" id="{59B953B5-FE34-4F13-8E49-82E9A35140C7}"/>
              </a:ext>
            </a:extLst>
          </p:cNvPr>
          <p:cNvSpPr/>
          <p:nvPr/>
        </p:nvSpPr>
        <p:spPr>
          <a:xfrm>
            <a:off x="251521" y="3153838"/>
            <a:ext cx="2879956" cy="1785104"/>
          </a:xfrm>
          <a:prstGeom prst="rect">
            <a:avLst/>
          </a:prstGeom>
        </p:spPr>
        <p:txBody>
          <a:bodyPr wrap="none">
            <a:spAutoFit/>
          </a:bodyPr>
          <a:lstStyle/>
          <a:p>
            <a:pPr marL="285750" indent="-285750">
              <a:spcAft>
                <a:spcPts val="1200"/>
              </a:spcAft>
              <a:buFont typeface="Wingdings" panose="05000000000000000000" pitchFamily="2" charset="2"/>
              <a:buChar char="p"/>
            </a:pPr>
            <a:r>
              <a:rPr lang="en-US" altLang="zh-TW" dirty="0">
                <a:solidFill>
                  <a:prstClr val="black"/>
                </a:solidFill>
                <a:latin typeface="arial" panose="020B0604020202020204" pitchFamily="34" charset="0"/>
              </a:rPr>
              <a:t>NASDAQ: ARMO</a:t>
            </a:r>
          </a:p>
          <a:p>
            <a:pPr marL="285750" indent="-285750">
              <a:spcAft>
                <a:spcPts val="1200"/>
              </a:spcAft>
              <a:buFont typeface="Wingdings" panose="05000000000000000000" pitchFamily="2" charset="2"/>
              <a:buChar char="p"/>
            </a:pPr>
            <a:r>
              <a:rPr lang="en-US" altLang="zh-TW" dirty="0">
                <a:solidFill>
                  <a:prstClr val="black"/>
                </a:solidFill>
                <a:latin typeface="arial" panose="020B0604020202020204" pitchFamily="34" charset="0"/>
              </a:rPr>
              <a:t>49.97 USD/share </a:t>
            </a:r>
            <a:br>
              <a:rPr lang="en-US" altLang="zh-TW" dirty="0">
                <a:solidFill>
                  <a:prstClr val="black"/>
                </a:solidFill>
                <a:latin typeface="arial" panose="020B0604020202020204" pitchFamily="34" charset="0"/>
              </a:rPr>
            </a:br>
            <a:r>
              <a:rPr lang="en-US" altLang="zh-TW" dirty="0">
                <a:solidFill>
                  <a:prstClr val="black"/>
                </a:solidFill>
                <a:latin typeface="arial" panose="020B0604020202020204" pitchFamily="34" charset="0"/>
              </a:rPr>
              <a:t>(June-19-2018)</a:t>
            </a:r>
          </a:p>
          <a:p>
            <a:pPr marL="285750" indent="-285750">
              <a:spcAft>
                <a:spcPts val="1200"/>
              </a:spcAft>
              <a:buFont typeface="Wingdings" panose="05000000000000000000" pitchFamily="2" charset="2"/>
              <a:buChar char="p"/>
            </a:pPr>
            <a:r>
              <a:rPr lang="en-US" altLang="zh-TW" dirty="0" smtClean="0">
                <a:solidFill>
                  <a:srgbClr val="FF0000"/>
                </a:solidFill>
                <a:latin typeface="arial" panose="020B0604020202020204" pitchFamily="34" charset="0"/>
              </a:rPr>
              <a:t>1.6 </a:t>
            </a:r>
            <a:r>
              <a:rPr lang="en-US" altLang="zh-TW" dirty="0">
                <a:solidFill>
                  <a:srgbClr val="FF0000"/>
                </a:solidFill>
                <a:latin typeface="arial" panose="020B0604020202020204" pitchFamily="34" charset="0"/>
              </a:rPr>
              <a:t>Billion </a:t>
            </a:r>
            <a:r>
              <a:rPr lang="en-US" altLang="zh-TW" dirty="0" smtClean="0">
                <a:solidFill>
                  <a:srgbClr val="FF0000"/>
                </a:solidFill>
                <a:latin typeface="arial" panose="020B0604020202020204" pitchFamily="34" charset="0"/>
              </a:rPr>
              <a:t>USD Sale-off</a:t>
            </a:r>
            <a:r>
              <a:rPr lang="en-US" altLang="zh-TW" dirty="0">
                <a:solidFill>
                  <a:srgbClr val="FF0000"/>
                </a:solidFill>
                <a:latin typeface="arial" panose="020B0604020202020204" pitchFamily="34" charset="0"/>
              </a:rPr>
              <a:t/>
            </a:r>
            <a:br>
              <a:rPr lang="en-US" altLang="zh-TW" dirty="0">
                <a:solidFill>
                  <a:srgbClr val="FF0000"/>
                </a:solidFill>
                <a:latin typeface="arial" panose="020B0604020202020204" pitchFamily="34" charset="0"/>
              </a:rPr>
            </a:br>
            <a:r>
              <a:rPr lang="en-US" altLang="zh-TW" dirty="0">
                <a:solidFill>
                  <a:srgbClr val="FF0000"/>
                </a:solidFill>
                <a:latin typeface="arial" panose="020B0604020202020204" pitchFamily="34" charset="0"/>
              </a:rPr>
              <a:t>(~ </a:t>
            </a:r>
            <a:r>
              <a:rPr lang="en-US" altLang="zh-TW" dirty="0" smtClean="0">
                <a:solidFill>
                  <a:srgbClr val="FF0000"/>
                </a:solidFill>
                <a:latin typeface="arial" panose="020B0604020202020204" pitchFamily="34" charset="0"/>
              </a:rPr>
              <a:t>NTD 460</a:t>
            </a:r>
            <a:r>
              <a:rPr lang="zh-TW" altLang="en-US" dirty="0" smtClean="0">
                <a:solidFill>
                  <a:srgbClr val="FF0000"/>
                </a:solidFill>
                <a:latin typeface="arial" panose="020B0604020202020204" pitchFamily="34" charset="0"/>
              </a:rPr>
              <a:t>億</a:t>
            </a:r>
            <a:r>
              <a:rPr lang="en-US" altLang="zh-TW" dirty="0" smtClean="0">
                <a:solidFill>
                  <a:srgbClr val="FF0000"/>
                </a:solidFill>
                <a:latin typeface="arial" panose="020B0604020202020204" pitchFamily="34" charset="0"/>
              </a:rPr>
              <a:t>) </a:t>
            </a:r>
            <a:endParaRPr lang="zh-TW" altLang="en-US" dirty="0">
              <a:solidFill>
                <a:srgbClr val="FF0000"/>
              </a:solidFill>
            </a:endParaRPr>
          </a:p>
        </p:txBody>
      </p:sp>
      <p:sp>
        <p:nvSpPr>
          <p:cNvPr id="13" name="矩形 12">
            <a:extLst>
              <a:ext uri="{FF2B5EF4-FFF2-40B4-BE49-F238E27FC236}">
                <a16:creationId xmlns:a16="http://schemas.microsoft.com/office/drawing/2014/main" xmlns="" id="{E59DF7E3-2760-4AD4-B0E5-791704DA0954}"/>
              </a:ext>
            </a:extLst>
          </p:cNvPr>
          <p:cNvSpPr/>
          <p:nvPr/>
        </p:nvSpPr>
        <p:spPr>
          <a:xfrm>
            <a:off x="179512" y="6525344"/>
            <a:ext cx="8784976" cy="144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a:solidFill>
                  <a:prstClr val="white"/>
                </a:solidFill>
              </a:rPr>
              <a:t>Copyright©</a:t>
            </a:r>
            <a:endParaRPr lang="zh-TW" altLang="en-US" sz="1200" dirty="0">
              <a:solidFill>
                <a:prstClr val="white"/>
              </a:solidFill>
            </a:endParaRPr>
          </a:p>
        </p:txBody>
      </p:sp>
    </p:spTree>
    <p:extLst>
      <p:ext uri="{BB962C8B-B14F-4D97-AF65-F5344CB8AC3E}">
        <p14:creationId xmlns:p14="http://schemas.microsoft.com/office/powerpoint/2010/main" val="4139432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5CCCB162-5C15-4A98-BFC1-30093FDD6104}"/>
              </a:ext>
            </a:extLst>
          </p:cNvPr>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33</a:t>
            </a:fld>
            <a:endParaRPr lang="zh-TW" altLang="en-US">
              <a:solidFill>
                <a:prstClr val="black">
                  <a:tint val="75000"/>
                </a:prstClr>
              </a:solidFill>
            </a:endParaRPr>
          </a:p>
        </p:txBody>
      </p:sp>
      <p:sp>
        <p:nvSpPr>
          <p:cNvPr id="3" name="矩形 2">
            <a:extLst>
              <a:ext uri="{FF2B5EF4-FFF2-40B4-BE49-F238E27FC236}">
                <a16:creationId xmlns:a16="http://schemas.microsoft.com/office/drawing/2014/main" xmlns="" id="{A828DA12-7D1B-4ED3-A036-B3BBC58354A0}"/>
              </a:ext>
            </a:extLst>
          </p:cNvPr>
          <p:cNvSpPr/>
          <p:nvPr/>
        </p:nvSpPr>
        <p:spPr>
          <a:xfrm>
            <a:off x="179512" y="188640"/>
            <a:ext cx="8784976" cy="144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4" name="直線接點 3">
            <a:extLst>
              <a:ext uri="{FF2B5EF4-FFF2-40B4-BE49-F238E27FC236}">
                <a16:creationId xmlns:a16="http://schemas.microsoft.com/office/drawing/2014/main" xmlns="" id="{BB759708-4C18-495C-A2B6-9795DB5085F7}"/>
              </a:ext>
            </a:extLst>
          </p:cNvPr>
          <p:cNvCxnSpPr/>
          <p:nvPr/>
        </p:nvCxnSpPr>
        <p:spPr>
          <a:xfrm>
            <a:off x="179512" y="1340768"/>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圖片 7" descr="C:\Users\ming.hsu\AppData\Local\Microsoft\Windows\INetCache\Content.Word\LOGO.JPG">
            <a:extLst>
              <a:ext uri="{FF2B5EF4-FFF2-40B4-BE49-F238E27FC236}">
                <a16:creationId xmlns:a16="http://schemas.microsoft.com/office/drawing/2014/main" xmlns="" id="{B66212EC-7B8F-41FD-B347-B13E2C2A8C4D}"/>
              </a:ext>
            </a:extLst>
          </p:cNvPr>
          <p:cNvPicPr/>
          <p:nvPr/>
        </p:nvPicPr>
        <p:blipFill rotWithShape="1">
          <a:blip r:embed="rId2">
            <a:extLst>
              <a:ext uri="{28A0092B-C50C-407E-A947-70E740481C1C}">
                <a14:useLocalDpi xmlns:a14="http://schemas.microsoft.com/office/drawing/2010/main" val="0"/>
              </a:ext>
            </a:extLst>
          </a:blip>
          <a:srcRect t="81308" r="3495" b="6546"/>
          <a:stretch/>
        </p:blipFill>
        <p:spPr bwMode="auto">
          <a:xfrm>
            <a:off x="6976070" y="705925"/>
            <a:ext cx="1988418" cy="418819"/>
          </a:xfrm>
          <a:prstGeom prst="rect">
            <a:avLst/>
          </a:prstGeom>
          <a:noFill/>
          <a:ln>
            <a:noFill/>
          </a:ln>
          <a:extLst>
            <a:ext uri="{53640926-AAD7-44D8-BBD7-CCE9431645EC}">
              <a14:shadowObscured xmlns:a14="http://schemas.microsoft.com/office/drawing/2010/main"/>
            </a:ext>
          </a:extLst>
        </p:spPr>
      </p:pic>
      <p:pic>
        <p:nvPicPr>
          <p:cNvPr id="9" name="Picture 3" descr="LOGO">
            <a:extLst>
              <a:ext uri="{FF2B5EF4-FFF2-40B4-BE49-F238E27FC236}">
                <a16:creationId xmlns:a16="http://schemas.microsoft.com/office/drawing/2014/main" xmlns="" id="{5CC86CEC-7767-416F-84BD-F2AAAAFEDD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8732"/>
          <a:stretch>
            <a:fillRect/>
          </a:stretch>
        </p:blipFill>
        <p:spPr bwMode="auto">
          <a:xfrm>
            <a:off x="6399138" y="458540"/>
            <a:ext cx="789834" cy="6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9">
            <a:extLst>
              <a:ext uri="{FF2B5EF4-FFF2-40B4-BE49-F238E27FC236}">
                <a16:creationId xmlns:a16="http://schemas.microsoft.com/office/drawing/2014/main" xmlns="" id="{53F5F2D5-8FA2-4D3B-BA2F-44E70379E7DD}"/>
              </a:ext>
            </a:extLst>
          </p:cNvPr>
          <p:cNvSpPr txBox="1"/>
          <p:nvPr/>
        </p:nvSpPr>
        <p:spPr>
          <a:xfrm>
            <a:off x="4217259" y="1651217"/>
            <a:ext cx="4496487" cy="461665"/>
          </a:xfrm>
          <a:prstGeom prst="rect">
            <a:avLst/>
          </a:prstGeom>
          <a:noFill/>
        </p:spPr>
        <p:txBody>
          <a:bodyPr wrap="none" rtlCol="0">
            <a:spAutoFit/>
          </a:bodyPr>
          <a:lstStyle/>
          <a:p>
            <a:r>
              <a:rPr lang="en-US" altLang="zh-TW" sz="2400" b="1" dirty="0">
                <a:solidFill>
                  <a:srgbClr val="C00000"/>
                </a:solidFill>
              </a:rPr>
              <a:t>Lead Product: NXTR-214 (PEG-IL2)</a:t>
            </a:r>
            <a:endParaRPr lang="zh-TW" altLang="en-US" sz="2400" b="1" dirty="0">
              <a:solidFill>
                <a:srgbClr val="C00000"/>
              </a:solidFill>
            </a:endParaRPr>
          </a:p>
        </p:txBody>
      </p:sp>
      <p:pic>
        <p:nvPicPr>
          <p:cNvPr id="4104" name="Picture 8" descr="ç¸éåç">
            <a:extLst>
              <a:ext uri="{FF2B5EF4-FFF2-40B4-BE49-F238E27FC236}">
                <a16:creationId xmlns:a16="http://schemas.microsoft.com/office/drawing/2014/main" xmlns="" id="{957835FF-29DB-40F6-AAAC-4731DDCD83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530075"/>
            <a:ext cx="3672408" cy="1235265"/>
          </a:xfrm>
          <a:prstGeom prst="rect">
            <a:avLst/>
          </a:prstGeom>
          <a:noFill/>
          <a:extLst>
            <a:ext uri="{909E8E84-426E-40DD-AFC4-6F175D3DCCD1}">
              <a14:hiddenFill xmlns:a14="http://schemas.microsoft.com/office/drawing/2010/main">
                <a:solidFill>
                  <a:srgbClr val="FFFFFF"/>
                </a:solidFill>
              </a14:hiddenFill>
            </a:ext>
          </a:extLst>
        </p:spPr>
      </p:pic>
      <p:pic>
        <p:nvPicPr>
          <p:cNvPr id="13" name="圖片 12">
            <a:extLst>
              <a:ext uri="{FF2B5EF4-FFF2-40B4-BE49-F238E27FC236}">
                <a16:creationId xmlns:a16="http://schemas.microsoft.com/office/drawing/2014/main" xmlns="" id="{1908A783-5A5D-4DFE-BBA4-D0139650F039}"/>
              </a:ext>
            </a:extLst>
          </p:cNvPr>
          <p:cNvPicPr>
            <a:picLocks noChangeAspect="1"/>
          </p:cNvPicPr>
          <p:nvPr/>
        </p:nvPicPr>
        <p:blipFill rotWithShape="1">
          <a:blip r:embed="rId5"/>
          <a:srcRect l="38188" t="20600" r="35038" b="37061"/>
          <a:stretch/>
        </p:blipFill>
        <p:spPr>
          <a:xfrm>
            <a:off x="148432" y="2780928"/>
            <a:ext cx="3705731" cy="3296119"/>
          </a:xfrm>
          <a:prstGeom prst="rect">
            <a:avLst/>
          </a:prstGeom>
        </p:spPr>
      </p:pic>
      <p:pic>
        <p:nvPicPr>
          <p:cNvPr id="16" name="圖片 15">
            <a:extLst>
              <a:ext uri="{FF2B5EF4-FFF2-40B4-BE49-F238E27FC236}">
                <a16:creationId xmlns:a16="http://schemas.microsoft.com/office/drawing/2014/main" xmlns="" id="{2E731FC7-F712-47B9-868D-0D8E6C7098D4}"/>
              </a:ext>
            </a:extLst>
          </p:cNvPr>
          <p:cNvPicPr>
            <a:picLocks noChangeAspect="1"/>
          </p:cNvPicPr>
          <p:nvPr/>
        </p:nvPicPr>
        <p:blipFill rotWithShape="1">
          <a:blip r:embed="rId5"/>
          <a:srcRect l="38188" t="62940" r="35704" b="11702"/>
          <a:stretch/>
        </p:blipFill>
        <p:spPr>
          <a:xfrm>
            <a:off x="4245283" y="2790918"/>
            <a:ext cx="3783101" cy="2066780"/>
          </a:xfrm>
          <a:prstGeom prst="rect">
            <a:avLst/>
          </a:prstGeom>
        </p:spPr>
      </p:pic>
      <p:sp>
        <p:nvSpPr>
          <p:cNvPr id="17" name="矩形 16">
            <a:extLst>
              <a:ext uri="{FF2B5EF4-FFF2-40B4-BE49-F238E27FC236}">
                <a16:creationId xmlns:a16="http://schemas.microsoft.com/office/drawing/2014/main" xmlns="" id="{0A267B06-893B-478B-B4AF-EB3EBBCDD35C}"/>
              </a:ext>
            </a:extLst>
          </p:cNvPr>
          <p:cNvSpPr/>
          <p:nvPr/>
        </p:nvSpPr>
        <p:spPr>
          <a:xfrm>
            <a:off x="4293398" y="4901223"/>
            <a:ext cx="3899337" cy="1231106"/>
          </a:xfrm>
          <a:prstGeom prst="rect">
            <a:avLst/>
          </a:prstGeom>
        </p:spPr>
        <p:txBody>
          <a:bodyPr wrap="none">
            <a:spAutoFit/>
          </a:bodyPr>
          <a:lstStyle/>
          <a:p>
            <a:pPr marL="285750" indent="-285750">
              <a:spcAft>
                <a:spcPts val="1200"/>
              </a:spcAft>
              <a:buFont typeface="Wingdings" panose="05000000000000000000" pitchFamily="2" charset="2"/>
              <a:buChar char="p"/>
            </a:pPr>
            <a:r>
              <a:rPr lang="en-US" altLang="zh-TW" dirty="0">
                <a:solidFill>
                  <a:prstClr val="black"/>
                </a:solidFill>
                <a:latin typeface="arial" panose="020B0604020202020204" pitchFamily="34" charset="0"/>
              </a:rPr>
              <a:t>NASDAQ: NKTR</a:t>
            </a:r>
          </a:p>
          <a:p>
            <a:pPr marL="285750" indent="-285750">
              <a:spcAft>
                <a:spcPts val="1200"/>
              </a:spcAft>
              <a:buFont typeface="Wingdings" panose="05000000000000000000" pitchFamily="2" charset="2"/>
              <a:buChar char="p"/>
            </a:pPr>
            <a:r>
              <a:rPr lang="en-US" altLang="zh-TW" dirty="0" smtClean="0">
                <a:solidFill>
                  <a:prstClr val="black"/>
                </a:solidFill>
                <a:latin typeface="arial" panose="020B0604020202020204" pitchFamily="34" charset="0"/>
              </a:rPr>
              <a:t>20.96 </a:t>
            </a:r>
            <a:r>
              <a:rPr lang="en-US" altLang="zh-TW" dirty="0">
                <a:solidFill>
                  <a:prstClr val="black"/>
                </a:solidFill>
                <a:latin typeface="arial" panose="020B0604020202020204" pitchFamily="34" charset="0"/>
              </a:rPr>
              <a:t>USD/share </a:t>
            </a:r>
            <a:r>
              <a:rPr lang="en-US" altLang="zh-TW" dirty="0" smtClean="0">
                <a:solidFill>
                  <a:prstClr val="black"/>
                </a:solidFill>
                <a:latin typeface="arial" panose="020B0604020202020204" pitchFamily="34" charset="0"/>
              </a:rPr>
              <a:t>(Jan-02-2020)</a:t>
            </a:r>
            <a:endParaRPr lang="en-US" altLang="zh-TW" dirty="0">
              <a:solidFill>
                <a:prstClr val="black"/>
              </a:solidFill>
              <a:latin typeface="arial" panose="020B0604020202020204" pitchFamily="34" charset="0"/>
            </a:endParaRPr>
          </a:p>
          <a:p>
            <a:pPr marL="285750" indent="-285750">
              <a:spcAft>
                <a:spcPts val="1200"/>
              </a:spcAft>
              <a:buFont typeface="Wingdings" panose="05000000000000000000" pitchFamily="2" charset="2"/>
              <a:buChar char="p"/>
            </a:pPr>
            <a:r>
              <a:rPr lang="en-US" altLang="zh-TW" dirty="0" smtClean="0">
                <a:solidFill>
                  <a:prstClr val="black"/>
                </a:solidFill>
                <a:latin typeface="arial" panose="020B0604020202020204" pitchFamily="34" charset="0"/>
              </a:rPr>
              <a:t>3.81 </a:t>
            </a:r>
            <a:r>
              <a:rPr lang="en-US" altLang="zh-TW" dirty="0">
                <a:solidFill>
                  <a:prstClr val="black"/>
                </a:solidFill>
                <a:latin typeface="arial" panose="020B0604020202020204" pitchFamily="34" charset="0"/>
              </a:rPr>
              <a:t>Billion USD (~ </a:t>
            </a:r>
            <a:r>
              <a:rPr lang="en-US" altLang="zh-TW" dirty="0" smtClean="0">
                <a:solidFill>
                  <a:prstClr val="black"/>
                </a:solidFill>
                <a:latin typeface="arial" panose="020B0604020202020204" pitchFamily="34" charset="0"/>
              </a:rPr>
              <a:t>NTD</a:t>
            </a:r>
            <a:r>
              <a:rPr lang="zh-TW" altLang="en-US" dirty="0" smtClean="0">
                <a:solidFill>
                  <a:prstClr val="black"/>
                </a:solidFill>
                <a:latin typeface="arial" panose="020B0604020202020204" pitchFamily="34" charset="0"/>
              </a:rPr>
              <a:t> </a:t>
            </a:r>
            <a:r>
              <a:rPr lang="en-US" altLang="zh-TW" dirty="0" smtClean="0">
                <a:solidFill>
                  <a:prstClr val="black"/>
                </a:solidFill>
                <a:latin typeface="arial" panose="020B0604020202020204" pitchFamily="34" charset="0"/>
              </a:rPr>
              <a:t>1130</a:t>
            </a:r>
            <a:r>
              <a:rPr lang="zh-TW" altLang="en-US" dirty="0" smtClean="0">
                <a:solidFill>
                  <a:prstClr val="black"/>
                </a:solidFill>
                <a:latin typeface="arial" panose="020B0604020202020204" pitchFamily="34" charset="0"/>
              </a:rPr>
              <a:t>億</a:t>
            </a:r>
            <a:r>
              <a:rPr lang="en-US" altLang="zh-TW" dirty="0" smtClean="0">
                <a:solidFill>
                  <a:prstClr val="black"/>
                </a:solidFill>
                <a:latin typeface="arial" panose="020B0604020202020204" pitchFamily="34" charset="0"/>
              </a:rPr>
              <a:t>) </a:t>
            </a:r>
            <a:endParaRPr lang="zh-TW" altLang="en-US" dirty="0">
              <a:solidFill>
                <a:prstClr val="black"/>
              </a:solidFill>
            </a:endParaRPr>
          </a:p>
        </p:txBody>
      </p:sp>
      <p:sp>
        <p:nvSpPr>
          <p:cNvPr id="18" name="文字方塊 17">
            <a:extLst>
              <a:ext uri="{FF2B5EF4-FFF2-40B4-BE49-F238E27FC236}">
                <a16:creationId xmlns:a16="http://schemas.microsoft.com/office/drawing/2014/main" xmlns="" id="{556A168E-00EE-45EE-9BCD-75365B10BF95}"/>
              </a:ext>
            </a:extLst>
          </p:cNvPr>
          <p:cNvSpPr txBox="1"/>
          <p:nvPr/>
        </p:nvSpPr>
        <p:spPr>
          <a:xfrm>
            <a:off x="4190313" y="2196442"/>
            <a:ext cx="4972964" cy="338554"/>
          </a:xfrm>
          <a:prstGeom prst="rect">
            <a:avLst/>
          </a:prstGeom>
          <a:noFill/>
        </p:spPr>
        <p:txBody>
          <a:bodyPr wrap="none" rtlCol="0">
            <a:spAutoFit/>
          </a:bodyPr>
          <a:lstStyle/>
          <a:p>
            <a:r>
              <a:rPr lang="en-US" altLang="zh-TW" sz="1600" b="1" dirty="0">
                <a:solidFill>
                  <a:prstClr val="black"/>
                </a:solidFill>
              </a:rPr>
              <a:t>Others: NXTR-214 (TLR agonist), NXTR-255 (IL15 agonist)</a:t>
            </a:r>
            <a:endParaRPr lang="zh-TW" altLang="en-US" sz="1600" b="1" dirty="0">
              <a:solidFill>
                <a:prstClr val="black"/>
              </a:solidFill>
            </a:endParaRPr>
          </a:p>
        </p:txBody>
      </p:sp>
      <p:sp>
        <p:nvSpPr>
          <p:cNvPr id="15" name="矩形 14">
            <a:extLst>
              <a:ext uri="{FF2B5EF4-FFF2-40B4-BE49-F238E27FC236}">
                <a16:creationId xmlns:a16="http://schemas.microsoft.com/office/drawing/2014/main" xmlns="" id="{A45FDC79-35E3-4DF6-B393-D927843F2026}"/>
              </a:ext>
            </a:extLst>
          </p:cNvPr>
          <p:cNvSpPr/>
          <p:nvPr/>
        </p:nvSpPr>
        <p:spPr>
          <a:xfrm>
            <a:off x="179512" y="6525344"/>
            <a:ext cx="8784976" cy="144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a:solidFill>
                  <a:prstClr val="white"/>
                </a:solidFill>
              </a:rPr>
              <a:t>Copyright©</a:t>
            </a:r>
            <a:endParaRPr lang="zh-TW" altLang="en-US" sz="1200" dirty="0">
              <a:solidFill>
                <a:prstClr val="white"/>
              </a:solidFill>
            </a:endParaRPr>
          </a:p>
        </p:txBody>
      </p:sp>
      <p:sp>
        <p:nvSpPr>
          <p:cNvPr id="20" name="文字方塊 19">
            <a:extLst>
              <a:ext uri="{FF2B5EF4-FFF2-40B4-BE49-F238E27FC236}">
                <a16:creationId xmlns:a16="http://schemas.microsoft.com/office/drawing/2014/main" xmlns="" id="{9798E148-4BCE-4832-9F0D-527602D5E8F0}"/>
              </a:ext>
            </a:extLst>
          </p:cNvPr>
          <p:cNvSpPr txBox="1"/>
          <p:nvPr/>
        </p:nvSpPr>
        <p:spPr>
          <a:xfrm>
            <a:off x="179512" y="601524"/>
            <a:ext cx="5066965" cy="523220"/>
          </a:xfrm>
          <a:prstGeom prst="rect">
            <a:avLst/>
          </a:prstGeom>
          <a:noFill/>
        </p:spPr>
        <p:txBody>
          <a:bodyPr wrap="none" rtlCol="0">
            <a:spAutoFit/>
          </a:bodyPr>
          <a:lstStyle/>
          <a:p>
            <a:r>
              <a:rPr lang="zh-TW" altLang="en-US" sz="2800" b="1" dirty="0" smtClean="0">
                <a:solidFill>
                  <a:srgbClr val="1F497D">
                    <a:lumMod val="75000"/>
                  </a:srgbClr>
                </a:solidFill>
              </a:rPr>
              <a:t>美國免疫藥物開發公司</a:t>
            </a:r>
            <a:r>
              <a:rPr lang="en-US" altLang="zh-TW" sz="2800" b="1" dirty="0">
                <a:solidFill>
                  <a:srgbClr val="1F497D">
                    <a:lumMod val="75000"/>
                  </a:srgbClr>
                </a:solidFill>
              </a:rPr>
              <a:t> </a:t>
            </a:r>
            <a:r>
              <a:rPr lang="en-US" altLang="zh-TW" sz="2800" b="1" dirty="0" smtClean="0">
                <a:solidFill>
                  <a:srgbClr val="1F497D">
                    <a:lumMod val="75000"/>
                  </a:srgbClr>
                </a:solidFill>
              </a:rPr>
              <a:t>- </a:t>
            </a:r>
            <a:r>
              <a:rPr lang="en-US" altLang="zh-TW" sz="2800" b="1" dirty="0" err="1" smtClean="0">
                <a:solidFill>
                  <a:srgbClr val="1F497D">
                    <a:lumMod val="75000"/>
                  </a:srgbClr>
                </a:solidFill>
              </a:rPr>
              <a:t>Nektar</a:t>
            </a:r>
            <a:endParaRPr lang="zh-TW" altLang="en-US" sz="2800" b="1" dirty="0">
              <a:solidFill>
                <a:srgbClr val="1F497D">
                  <a:lumMod val="75000"/>
                </a:srgbClr>
              </a:solidFill>
            </a:endParaRPr>
          </a:p>
        </p:txBody>
      </p:sp>
    </p:spTree>
    <p:extLst>
      <p:ext uri="{BB962C8B-B14F-4D97-AF65-F5344CB8AC3E}">
        <p14:creationId xmlns:p14="http://schemas.microsoft.com/office/powerpoint/2010/main" val="3190581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癌症治療的進化</a:t>
            </a:r>
            <a:endParaRPr lang="zh-TW" altLang="en-US" dirty="0"/>
          </a:p>
        </p:txBody>
      </p:sp>
      <p:pic>
        <p:nvPicPr>
          <p:cNvPr id="1026" name="Picture 2" descr="PDF] Evolution of Cancer Pharmacological Treatments at the Turn of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78359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283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藥物合併療法</a:t>
            </a:r>
            <a:endParaRPr lang="zh-TW"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28800"/>
            <a:ext cx="7245350"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5659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9512" y="188640"/>
            <a:ext cx="8784976" cy="1440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5" name="直線接點 4"/>
          <p:cNvCxnSpPr/>
          <p:nvPr/>
        </p:nvCxnSpPr>
        <p:spPr>
          <a:xfrm>
            <a:off x="179512" y="1340768"/>
            <a:ext cx="8712968"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6" name="圖片 5" descr="C:\Users\ming.hsu\AppData\Local\Microsoft\Windows\INetCache\Content.Word\LOGO.JPG"/>
          <p:cNvPicPr/>
          <p:nvPr/>
        </p:nvPicPr>
        <p:blipFill rotWithShape="1">
          <a:blip r:embed="rId2">
            <a:extLst>
              <a:ext uri="{28A0092B-C50C-407E-A947-70E740481C1C}">
                <a14:useLocalDpi xmlns:a14="http://schemas.microsoft.com/office/drawing/2010/main" val="0"/>
              </a:ext>
            </a:extLst>
          </a:blip>
          <a:srcRect t="81308" r="3495" b="6546"/>
          <a:stretch/>
        </p:blipFill>
        <p:spPr bwMode="auto">
          <a:xfrm>
            <a:off x="6976070" y="705925"/>
            <a:ext cx="1988418" cy="418819"/>
          </a:xfrm>
          <a:prstGeom prst="rect">
            <a:avLst/>
          </a:prstGeom>
          <a:noFill/>
          <a:ln>
            <a:noFill/>
          </a:ln>
          <a:extLst>
            <a:ext uri="{53640926-AAD7-44D8-BBD7-CCE9431645EC}">
              <a14:shadowObscured xmlns:a14="http://schemas.microsoft.com/office/drawing/2010/main"/>
            </a:ext>
          </a:extLst>
        </p:spPr>
      </p:pic>
      <p:sp>
        <p:nvSpPr>
          <p:cNvPr id="7" name="矩形 6"/>
          <p:cNvSpPr/>
          <p:nvPr/>
        </p:nvSpPr>
        <p:spPr>
          <a:xfrm>
            <a:off x="179512" y="6525344"/>
            <a:ext cx="8784976"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a:solidFill>
                  <a:prstClr val="white"/>
                </a:solidFill>
              </a:rPr>
              <a:t>Copyright©2018</a:t>
            </a:r>
            <a:endParaRPr lang="zh-TW" altLang="en-US" sz="1000" dirty="0">
              <a:solidFill>
                <a:prstClr val="white"/>
              </a:solidFill>
            </a:endParaRPr>
          </a:p>
        </p:txBody>
      </p:sp>
      <p:pic>
        <p:nvPicPr>
          <p:cNvPr id="8" name="Picture 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b="18732"/>
          <a:stretch>
            <a:fillRect/>
          </a:stretch>
        </p:blipFill>
        <p:spPr bwMode="auto">
          <a:xfrm>
            <a:off x="6399138" y="458540"/>
            <a:ext cx="789834" cy="6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6741444" y="6248345"/>
            <a:ext cx="2223044" cy="276999"/>
          </a:xfrm>
          <a:prstGeom prst="rect">
            <a:avLst/>
          </a:prstGeom>
          <a:noFill/>
        </p:spPr>
        <p:txBody>
          <a:bodyPr wrap="none" rtlCol="0">
            <a:spAutoFit/>
          </a:bodyPr>
          <a:lstStyle/>
          <a:p>
            <a:r>
              <a:rPr lang="en-US" altLang="zh-TW" sz="1200" b="1" i="1" dirty="0" err="1">
                <a:solidFill>
                  <a:prstClr val="white">
                    <a:lumMod val="75000"/>
                  </a:prstClr>
                </a:solidFill>
              </a:rPr>
              <a:t>Libo</a:t>
            </a:r>
            <a:r>
              <a:rPr lang="en-US" altLang="zh-TW" sz="1200" b="1" i="1" dirty="0">
                <a:solidFill>
                  <a:prstClr val="white">
                    <a:lumMod val="75000"/>
                  </a:prstClr>
                </a:solidFill>
              </a:rPr>
              <a:t> Pharma Corp., Confidential</a:t>
            </a:r>
            <a:endParaRPr lang="zh-TW" altLang="en-US" sz="1200" b="1" i="1" dirty="0">
              <a:solidFill>
                <a:prstClr val="white">
                  <a:lumMod val="75000"/>
                </a:prstClr>
              </a:solidFill>
            </a:endParaRPr>
          </a:p>
        </p:txBody>
      </p:sp>
      <p:sp>
        <p:nvSpPr>
          <p:cNvPr id="2" name="文字方塊 1"/>
          <p:cNvSpPr txBox="1"/>
          <p:nvPr/>
        </p:nvSpPr>
        <p:spPr>
          <a:xfrm>
            <a:off x="179512" y="581090"/>
            <a:ext cx="3262432" cy="553998"/>
          </a:xfrm>
          <a:prstGeom prst="rect">
            <a:avLst/>
          </a:prstGeom>
          <a:noFill/>
        </p:spPr>
        <p:txBody>
          <a:bodyPr wrap="none" rtlCol="0">
            <a:spAutoFit/>
          </a:bodyPr>
          <a:lstStyle/>
          <a:p>
            <a:r>
              <a:rPr lang="zh-TW" altLang="en-US" sz="3000" b="1" dirty="0" smtClean="0">
                <a:solidFill>
                  <a:prstClr val="black"/>
                </a:solidFill>
                <a:latin typeface="標楷體" panose="03000509000000000000" pitchFamily="65" charset="-120"/>
                <a:ea typeface="標楷體" panose="03000509000000000000" pitchFamily="65" charset="-120"/>
              </a:rPr>
              <a:t>麗寶新藥發展定位</a:t>
            </a:r>
            <a:endParaRPr lang="zh-TW" altLang="en-US" sz="3000" b="1" dirty="0">
              <a:solidFill>
                <a:prstClr val="black"/>
              </a:solidFill>
              <a:latin typeface="標楷體" panose="03000509000000000000" pitchFamily="65" charset="-120"/>
              <a:ea typeface="標楷體" panose="03000509000000000000" pitchFamily="65" charset="-120"/>
            </a:endParaRPr>
          </a:p>
        </p:txBody>
      </p:sp>
      <p:cxnSp>
        <p:nvCxnSpPr>
          <p:cNvPr id="10" name="直線接點 9"/>
          <p:cNvCxnSpPr/>
          <p:nvPr/>
        </p:nvCxnSpPr>
        <p:spPr>
          <a:xfrm>
            <a:off x="179512" y="1340768"/>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12776"/>
            <a:ext cx="6840760" cy="444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字方塊 11"/>
          <p:cNvSpPr txBox="1"/>
          <p:nvPr/>
        </p:nvSpPr>
        <p:spPr>
          <a:xfrm>
            <a:off x="326058" y="5940569"/>
            <a:ext cx="8062366" cy="584775"/>
          </a:xfrm>
          <a:prstGeom prst="rect">
            <a:avLst/>
          </a:prstGeom>
          <a:noFill/>
        </p:spPr>
        <p:txBody>
          <a:bodyPr wrap="square" rtlCol="0">
            <a:spAutoFit/>
          </a:bodyPr>
          <a:lstStyle/>
          <a:p>
            <a:r>
              <a:rPr lang="en-US" altLang="zh-TW" sz="1600" b="1" i="1" dirty="0" smtClean="0">
                <a:solidFill>
                  <a:prstClr val="black"/>
                </a:solidFill>
              </a:rPr>
              <a:t>Note: One </a:t>
            </a:r>
            <a:r>
              <a:rPr lang="en-US" altLang="zh-TW" sz="1600" b="1" i="1" dirty="0">
                <a:solidFill>
                  <a:prstClr val="black"/>
                </a:solidFill>
              </a:rPr>
              <a:t>project (</a:t>
            </a:r>
            <a:r>
              <a:rPr lang="en-US" altLang="zh-TW" sz="1600" b="1" i="1" dirty="0" err="1">
                <a:solidFill>
                  <a:prstClr val="black"/>
                </a:solidFill>
              </a:rPr>
              <a:t>HemaMax</a:t>
            </a:r>
            <a:r>
              <a:rPr lang="en-US" altLang="zh-TW" sz="1600" b="1" i="1" dirty="0">
                <a:solidFill>
                  <a:prstClr val="black"/>
                </a:solidFill>
              </a:rPr>
              <a:t>®) </a:t>
            </a:r>
            <a:r>
              <a:rPr lang="en-US" altLang="zh-TW" sz="1600" b="1" i="1" dirty="0" smtClean="0">
                <a:solidFill>
                  <a:prstClr val="black"/>
                </a:solidFill>
              </a:rPr>
              <a:t>is first licensed-in on June-2017 (as our lead project now).</a:t>
            </a:r>
          </a:p>
          <a:p>
            <a:r>
              <a:rPr lang="en-US" altLang="zh-TW" sz="1600" b="1" i="1" dirty="0" smtClean="0">
                <a:solidFill>
                  <a:prstClr val="black"/>
                </a:solidFill>
              </a:rPr>
              <a:t>           Two additional in-licensing project is under negotiation.</a:t>
            </a:r>
            <a:endParaRPr lang="zh-TW" altLang="en-US" sz="1600" b="1" i="1" dirty="0">
              <a:solidFill>
                <a:prstClr val="black"/>
              </a:solidFill>
            </a:endParaRPr>
          </a:p>
        </p:txBody>
      </p:sp>
      <p:sp>
        <p:nvSpPr>
          <p:cNvPr id="13" name="矩形 12"/>
          <p:cNvSpPr/>
          <p:nvPr/>
        </p:nvSpPr>
        <p:spPr>
          <a:xfrm>
            <a:off x="5436096" y="2741068"/>
            <a:ext cx="3640509" cy="246221"/>
          </a:xfrm>
          <a:prstGeom prst="rect">
            <a:avLst/>
          </a:prstGeom>
        </p:spPr>
        <p:txBody>
          <a:bodyPr wrap="square">
            <a:spAutoFit/>
          </a:bodyPr>
          <a:lstStyle/>
          <a:p>
            <a:r>
              <a:rPr lang="zh-TW" altLang="en-US" sz="1000" dirty="0" smtClean="0">
                <a:solidFill>
                  <a:prstClr val="white">
                    <a:lumMod val="75000"/>
                  </a:prstClr>
                </a:solidFill>
                <a:latin typeface="標楷體" panose="03000509000000000000" pitchFamily="65" charset="-120"/>
                <a:ea typeface="標楷體" panose="03000509000000000000" pitchFamily="65" charset="-120"/>
              </a:rPr>
              <a:t>以技術移轉</a:t>
            </a:r>
            <a:r>
              <a:rPr lang="en-US" altLang="zh-TW" sz="1000" dirty="0" smtClean="0">
                <a:solidFill>
                  <a:prstClr val="white">
                    <a:lumMod val="75000"/>
                  </a:prstClr>
                </a:solidFill>
                <a:latin typeface="標楷體" panose="03000509000000000000" pitchFamily="65" charset="-120"/>
                <a:ea typeface="標楷體" panose="03000509000000000000" pitchFamily="65" charset="-120"/>
              </a:rPr>
              <a:t>/</a:t>
            </a:r>
            <a:r>
              <a:rPr lang="zh-TW" altLang="en-US" sz="1000" dirty="0" smtClean="0">
                <a:solidFill>
                  <a:prstClr val="white">
                    <a:lumMod val="75000"/>
                  </a:prstClr>
                </a:solidFill>
                <a:latin typeface="標楷體" panose="03000509000000000000" pitchFamily="65" charset="-120"/>
                <a:ea typeface="標楷體" panose="03000509000000000000" pitchFamily="65" charset="-120"/>
              </a:rPr>
              <a:t>國際偕同合作開發，迅速創造可體現市值</a:t>
            </a:r>
            <a:endParaRPr lang="zh-TW" altLang="en-US" sz="1000" dirty="0">
              <a:solidFill>
                <a:prstClr val="white">
                  <a:lumMod val="75000"/>
                </a:prstClr>
              </a:solidFill>
              <a:latin typeface="標楷體" panose="03000509000000000000" pitchFamily="65" charset="-120"/>
              <a:ea typeface="標楷體" panose="03000509000000000000" pitchFamily="65" charset="-120"/>
            </a:endParaRPr>
          </a:p>
        </p:txBody>
      </p:sp>
      <p:sp>
        <p:nvSpPr>
          <p:cNvPr id="14" name="矩形 13"/>
          <p:cNvSpPr/>
          <p:nvPr/>
        </p:nvSpPr>
        <p:spPr>
          <a:xfrm>
            <a:off x="6228184" y="5219537"/>
            <a:ext cx="2736304" cy="553998"/>
          </a:xfrm>
          <a:prstGeom prst="rect">
            <a:avLst/>
          </a:prstGeom>
        </p:spPr>
        <p:txBody>
          <a:bodyPr wrap="square">
            <a:spAutoFit/>
          </a:bodyPr>
          <a:lstStyle/>
          <a:p>
            <a:r>
              <a:rPr lang="zh-TW" altLang="en-US" sz="1000" dirty="0" smtClean="0">
                <a:solidFill>
                  <a:prstClr val="white">
                    <a:lumMod val="75000"/>
                  </a:prstClr>
                </a:solidFill>
                <a:ea typeface="標楷體" panose="03000509000000000000" pitchFamily="65" charset="-120"/>
              </a:rPr>
              <a:t>已可變動成本取代固定成本，降低公司營運初期之</a:t>
            </a:r>
            <a:r>
              <a:rPr lang="en-US" altLang="zh-TW" sz="1000" dirty="0" smtClean="0">
                <a:solidFill>
                  <a:prstClr val="white">
                    <a:lumMod val="75000"/>
                  </a:prstClr>
                </a:solidFill>
                <a:ea typeface="標楷體" panose="03000509000000000000" pitchFamily="65" charset="-120"/>
              </a:rPr>
              <a:t>burn rate</a:t>
            </a:r>
            <a:r>
              <a:rPr lang="zh-TW" altLang="en-US" sz="1000" dirty="0" smtClean="0">
                <a:solidFill>
                  <a:prstClr val="white">
                    <a:lumMod val="75000"/>
                  </a:prstClr>
                </a:solidFill>
                <a:ea typeface="標楷體" panose="03000509000000000000" pitchFamily="65" charset="-120"/>
              </a:rPr>
              <a:t>，並使資金運用更具彈性，維持良好財務穩定度</a:t>
            </a:r>
            <a:endParaRPr lang="zh-TW" altLang="en-US" sz="1000" dirty="0">
              <a:solidFill>
                <a:prstClr val="white">
                  <a:lumMod val="75000"/>
                </a:prstClr>
              </a:solidFill>
              <a:ea typeface="標楷體" panose="03000509000000000000" pitchFamily="65" charset="-120"/>
            </a:endParaRPr>
          </a:p>
        </p:txBody>
      </p:sp>
    </p:spTree>
    <p:extLst>
      <p:ext uri="{BB962C8B-B14F-4D97-AF65-F5344CB8AC3E}">
        <p14:creationId xmlns:p14="http://schemas.microsoft.com/office/powerpoint/2010/main" val="784889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37</a:t>
            </a:fld>
            <a:endParaRPr lang="zh-TW" altLang="en-US">
              <a:solidFill>
                <a:prstClr val="black">
                  <a:tint val="75000"/>
                </a:prstClr>
              </a:solidFill>
            </a:endParaRPr>
          </a:p>
        </p:txBody>
      </p:sp>
      <p:sp>
        <p:nvSpPr>
          <p:cNvPr id="3" name="矩形 2">
            <a:extLst>
              <a:ext uri="{FF2B5EF4-FFF2-40B4-BE49-F238E27FC236}">
                <a16:creationId xmlns="" xmlns:a16="http://schemas.microsoft.com/office/drawing/2014/main" id="{05987012-F67C-4C2B-AAAA-D5C7862312B0}"/>
              </a:ext>
            </a:extLst>
          </p:cNvPr>
          <p:cNvSpPr/>
          <p:nvPr/>
        </p:nvSpPr>
        <p:spPr>
          <a:xfrm>
            <a:off x="179512" y="188640"/>
            <a:ext cx="8784976" cy="1440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cxnSp>
        <p:nvCxnSpPr>
          <p:cNvPr id="4" name="直線接點 3">
            <a:extLst>
              <a:ext uri="{FF2B5EF4-FFF2-40B4-BE49-F238E27FC236}">
                <a16:creationId xmlns="" xmlns:a16="http://schemas.microsoft.com/office/drawing/2014/main" id="{7C962972-F3E2-4265-A0EE-CBFE4318F8AB}"/>
              </a:ext>
            </a:extLst>
          </p:cNvPr>
          <p:cNvCxnSpPr/>
          <p:nvPr/>
        </p:nvCxnSpPr>
        <p:spPr>
          <a:xfrm>
            <a:off x="179512" y="1340768"/>
            <a:ext cx="8712968"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圖片 4" descr="C:\Users\ming.hsu\AppData\Local\Microsoft\Windows\INetCache\Content.Word\LOGO.JPG">
            <a:extLst>
              <a:ext uri="{FF2B5EF4-FFF2-40B4-BE49-F238E27FC236}">
                <a16:creationId xmlns="" xmlns:a16="http://schemas.microsoft.com/office/drawing/2014/main" id="{4F6BEEC2-CCFC-44A9-8C05-1FCE8D3894E7}"/>
              </a:ext>
            </a:extLst>
          </p:cNvPr>
          <p:cNvPicPr/>
          <p:nvPr/>
        </p:nvPicPr>
        <p:blipFill rotWithShape="1">
          <a:blip r:embed="rId2">
            <a:extLst>
              <a:ext uri="{28A0092B-C50C-407E-A947-70E740481C1C}">
                <a14:useLocalDpi xmlns:a14="http://schemas.microsoft.com/office/drawing/2010/main" val="0"/>
              </a:ext>
            </a:extLst>
          </a:blip>
          <a:srcRect t="81308" r="3495" b="6546"/>
          <a:stretch/>
        </p:blipFill>
        <p:spPr bwMode="auto">
          <a:xfrm>
            <a:off x="6976070" y="705925"/>
            <a:ext cx="1988418" cy="418819"/>
          </a:xfrm>
          <a:prstGeom prst="rect">
            <a:avLst/>
          </a:prstGeom>
          <a:noFill/>
          <a:ln>
            <a:noFill/>
          </a:ln>
          <a:extLst>
            <a:ext uri="{53640926-AAD7-44D8-BBD7-CCE9431645EC}">
              <a14:shadowObscured xmlns:a14="http://schemas.microsoft.com/office/drawing/2010/main"/>
            </a:ext>
          </a:extLst>
        </p:spPr>
      </p:pic>
      <p:pic>
        <p:nvPicPr>
          <p:cNvPr id="7" name="Picture 3" descr="LOGO">
            <a:extLst>
              <a:ext uri="{FF2B5EF4-FFF2-40B4-BE49-F238E27FC236}">
                <a16:creationId xmlns="" xmlns:a16="http://schemas.microsoft.com/office/drawing/2014/main" id="{AD153387-CBCB-4417-AF63-C8565282C9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b="18732"/>
          <a:stretch>
            <a:fillRect/>
          </a:stretch>
        </p:blipFill>
        <p:spPr bwMode="auto">
          <a:xfrm>
            <a:off x="6399138" y="458540"/>
            <a:ext cx="789834" cy="6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標題 2"/>
          <p:cNvSpPr txBox="1">
            <a:spLocks/>
          </p:cNvSpPr>
          <p:nvPr/>
        </p:nvSpPr>
        <p:spPr>
          <a:xfrm>
            <a:off x="179512" y="594381"/>
            <a:ext cx="3456384" cy="530363"/>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200" b="1" dirty="0">
                <a:solidFill>
                  <a:srgbClr val="002060"/>
                </a:solidFill>
              </a:rPr>
              <a:t>Current Status</a:t>
            </a:r>
            <a:endParaRPr lang="zh-TW" altLang="en-US" sz="3200" b="1" dirty="0">
              <a:solidFill>
                <a:srgbClr val="002060"/>
              </a:solidFill>
            </a:endParaRPr>
          </a:p>
        </p:txBody>
      </p:sp>
      <p:graphicFrame>
        <p:nvGraphicFramePr>
          <p:cNvPr id="32" name="表格 31"/>
          <p:cNvGraphicFramePr>
            <a:graphicFrameLocks noGrp="1"/>
          </p:cNvGraphicFramePr>
          <p:nvPr>
            <p:extLst>
              <p:ext uri="{D42A27DB-BD31-4B8C-83A1-F6EECF244321}">
                <p14:modId xmlns:p14="http://schemas.microsoft.com/office/powerpoint/2010/main" val="1867919052"/>
              </p:ext>
            </p:extLst>
          </p:nvPr>
        </p:nvGraphicFramePr>
        <p:xfrm>
          <a:off x="179512" y="1844824"/>
          <a:ext cx="8690086" cy="1112520"/>
        </p:xfrm>
        <a:graphic>
          <a:graphicData uri="http://schemas.openxmlformats.org/drawingml/2006/table">
            <a:tbl>
              <a:tblPr firstRow="1" bandRow="1">
                <a:tableStyleId>{5C22544A-7EE6-4342-B048-85BDC9FD1C3A}</a:tableStyleId>
              </a:tblPr>
              <a:tblGrid>
                <a:gridCol w="1415152">
                  <a:extLst>
                    <a:ext uri="{9D8B030D-6E8A-4147-A177-3AD203B41FA5}">
                      <a16:colId xmlns="" xmlns:a16="http://schemas.microsoft.com/office/drawing/2014/main" val="20000"/>
                    </a:ext>
                  </a:extLst>
                </a:gridCol>
                <a:gridCol w="1212489">
                  <a:extLst>
                    <a:ext uri="{9D8B030D-6E8A-4147-A177-3AD203B41FA5}">
                      <a16:colId xmlns="" xmlns:a16="http://schemas.microsoft.com/office/drawing/2014/main" val="20001"/>
                    </a:ext>
                  </a:extLst>
                </a:gridCol>
                <a:gridCol w="1212489">
                  <a:extLst>
                    <a:ext uri="{9D8B030D-6E8A-4147-A177-3AD203B41FA5}">
                      <a16:colId xmlns="" xmlns:a16="http://schemas.microsoft.com/office/drawing/2014/main" val="20002"/>
                    </a:ext>
                  </a:extLst>
                </a:gridCol>
                <a:gridCol w="1212489">
                  <a:extLst>
                    <a:ext uri="{9D8B030D-6E8A-4147-A177-3AD203B41FA5}">
                      <a16:colId xmlns="" xmlns:a16="http://schemas.microsoft.com/office/drawing/2014/main" val="20003"/>
                    </a:ext>
                  </a:extLst>
                </a:gridCol>
                <a:gridCol w="1212489">
                  <a:extLst>
                    <a:ext uri="{9D8B030D-6E8A-4147-A177-3AD203B41FA5}">
                      <a16:colId xmlns="" xmlns:a16="http://schemas.microsoft.com/office/drawing/2014/main" val="20004"/>
                    </a:ext>
                  </a:extLst>
                </a:gridCol>
                <a:gridCol w="1212489">
                  <a:extLst>
                    <a:ext uri="{9D8B030D-6E8A-4147-A177-3AD203B41FA5}">
                      <a16:colId xmlns="" xmlns:a16="http://schemas.microsoft.com/office/drawing/2014/main" val="20005"/>
                    </a:ext>
                  </a:extLst>
                </a:gridCol>
                <a:gridCol w="1212489">
                  <a:extLst>
                    <a:ext uri="{9D8B030D-6E8A-4147-A177-3AD203B41FA5}">
                      <a16:colId xmlns="" xmlns:a16="http://schemas.microsoft.com/office/drawing/2014/main" val="20006"/>
                    </a:ext>
                  </a:extLst>
                </a:gridCol>
              </a:tblGrid>
              <a:tr h="370840">
                <a:tc>
                  <a:txBody>
                    <a:bodyPr/>
                    <a:lstStyle/>
                    <a:p>
                      <a:pPr algn="ctr"/>
                      <a:r>
                        <a:rPr lang="en-US" altLang="zh-TW" dirty="0"/>
                        <a:t>Indication</a:t>
                      </a:r>
                      <a:endParaRPr lang="zh-TW" altLang="en-US" dirty="0"/>
                    </a:p>
                  </a:txBody>
                  <a:tcPr/>
                </a:tc>
                <a:tc>
                  <a:txBody>
                    <a:bodyPr/>
                    <a:lstStyle/>
                    <a:p>
                      <a:pPr algn="ctr"/>
                      <a:r>
                        <a:rPr lang="en-US" altLang="zh-TW" dirty="0"/>
                        <a:t>Pre-IND</a:t>
                      </a:r>
                      <a:endParaRPr lang="zh-TW" altLang="en-US" dirty="0"/>
                    </a:p>
                  </a:txBody>
                  <a:tcPr/>
                </a:tc>
                <a:tc>
                  <a:txBody>
                    <a:bodyPr/>
                    <a:lstStyle/>
                    <a:p>
                      <a:pPr algn="ctr"/>
                      <a:r>
                        <a:rPr lang="en-US" altLang="zh-TW" dirty="0"/>
                        <a:t>IND</a:t>
                      </a:r>
                      <a:endParaRPr lang="zh-TW" altLang="en-US" dirty="0"/>
                    </a:p>
                  </a:txBody>
                  <a:tcPr/>
                </a:tc>
                <a:tc>
                  <a:txBody>
                    <a:bodyPr/>
                    <a:lstStyle/>
                    <a:p>
                      <a:pPr algn="ctr"/>
                      <a:r>
                        <a:rPr lang="en-US" altLang="zh-TW" dirty="0"/>
                        <a:t>Phase I</a:t>
                      </a:r>
                      <a:endParaRPr lang="zh-TW" altLang="en-US" dirty="0"/>
                    </a:p>
                  </a:txBody>
                  <a:tcPr/>
                </a:tc>
                <a:tc>
                  <a:txBody>
                    <a:bodyPr/>
                    <a:lstStyle/>
                    <a:p>
                      <a:pPr algn="ctr"/>
                      <a:r>
                        <a:rPr lang="en-US" altLang="zh-TW" dirty="0"/>
                        <a:t>Phase II</a:t>
                      </a:r>
                      <a:endParaRPr lang="zh-TW" altLang="en-US" dirty="0"/>
                    </a:p>
                  </a:txBody>
                  <a:tcPr/>
                </a:tc>
                <a:tc>
                  <a:txBody>
                    <a:bodyPr/>
                    <a:lstStyle/>
                    <a:p>
                      <a:pPr algn="ctr"/>
                      <a:r>
                        <a:rPr lang="en-US" altLang="zh-TW" dirty="0"/>
                        <a:t>Phase III</a:t>
                      </a:r>
                      <a:endParaRPr lang="zh-TW" altLang="en-US" dirty="0"/>
                    </a:p>
                  </a:txBody>
                  <a:tcPr/>
                </a:tc>
                <a:tc>
                  <a:txBody>
                    <a:bodyPr/>
                    <a:lstStyle/>
                    <a:p>
                      <a:pPr algn="ctr"/>
                      <a:r>
                        <a:rPr lang="en-US" altLang="zh-TW" dirty="0"/>
                        <a:t>BLA</a:t>
                      </a:r>
                      <a:endParaRPr lang="zh-TW" altLang="en-US" dirty="0"/>
                    </a:p>
                  </a:txBody>
                  <a:tcPr/>
                </a:tc>
                <a:extLst>
                  <a:ext uri="{0D108BD9-81ED-4DB2-BD59-A6C34878D82A}">
                    <a16:rowId xmlns="" xmlns:a16="http://schemas.microsoft.com/office/drawing/2014/main" val="10000"/>
                  </a:ext>
                </a:extLst>
              </a:tr>
              <a:tr h="370840">
                <a:tc>
                  <a:txBody>
                    <a:bodyPr/>
                    <a:lstStyle/>
                    <a:p>
                      <a:pPr algn="ctr"/>
                      <a:r>
                        <a:rPr lang="en-US" altLang="zh-TW" dirty="0"/>
                        <a:t>DLBCL</a:t>
                      </a:r>
                      <a:endParaRPr lang="zh-TW" altLang="en-US" dirty="0"/>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dirty="0"/>
                    </a:p>
                  </a:txBody>
                  <a:tcPr/>
                </a:tc>
                <a:extLst>
                  <a:ext uri="{0D108BD9-81ED-4DB2-BD59-A6C34878D82A}">
                    <a16:rowId xmlns="" xmlns:a16="http://schemas.microsoft.com/office/drawing/2014/main" val="10001"/>
                  </a:ext>
                </a:extLst>
              </a:tr>
              <a:tr h="370840">
                <a:tc>
                  <a:txBody>
                    <a:bodyPr/>
                    <a:lstStyle/>
                    <a:p>
                      <a:pPr algn="ctr"/>
                      <a:r>
                        <a:rPr lang="en-US" altLang="zh-TW" dirty="0"/>
                        <a:t>CTCL</a:t>
                      </a:r>
                      <a:endParaRPr lang="zh-TW" altLang="en-US" dirty="0"/>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a:p>
                  </a:txBody>
                  <a:tcPr/>
                </a:tc>
                <a:tc>
                  <a:txBody>
                    <a:bodyPr/>
                    <a:lstStyle/>
                    <a:p>
                      <a:pPr algn="ctr"/>
                      <a:endParaRPr lang="zh-TW" altLang="en-US" dirty="0"/>
                    </a:p>
                  </a:txBody>
                  <a:tcPr/>
                </a:tc>
                <a:extLst>
                  <a:ext uri="{0D108BD9-81ED-4DB2-BD59-A6C34878D82A}">
                    <a16:rowId xmlns="" xmlns:a16="http://schemas.microsoft.com/office/drawing/2014/main" val="10002"/>
                  </a:ext>
                </a:extLst>
              </a:tr>
            </a:tbl>
          </a:graphicData>
        </a:graphic>
      </p:graphicFrame>
      <p:sp>
        <p:nvSpPr>
          <p:cNvPr id="33" name="文字方塊 32"/>
          <p:cNvSpPr txBox="1"/>
          <p:nvPr/>
        </p:nvSpPr>
        <p:spPr>
          <a:xfrm>
            <a:off x="179512" y="5095984"/>
            <a:ext cx="3320204" cy="369332"/>
          </a:xfrm>
          <a:prstGeom prst="rect">
            <a:avLst/>
          </a:prstGeom>
          <a:noFill/>
        </p:spPr>
        <p:txBody>
          <a:bodyPr wrap="none" rtlCol="0">
            <a:spAutoFit/>
          </a:bodyPr>
          <a:lstStyle/>
          <a:p>
            <a:r>
              <a:rPr lang="en-US" altLang="zh-TW" b="1" dirty="0">
                <a:solidFill>
                  <a:srgbClr val="002060"/>
                </a:solidFill>
              </a:rPr>
              <a:t>NM-IL-12 Related Program in U.S</a:t>
            </a:r>
            <a:endParaRPr lang="zh-TW" altLang="en-US" b="1" dirty="0">
              <a:solidFill>
                <a:srgbClr val="002060"/>
              </a:solidFill>
            </a:endParaRPr>
          </a:p>
        </p:txBody>
      </p:sp>
      <p:sp>
        <p:nvSpPr>
          <p:cNvPr id="34" name="五邊形 33"/>
          <p:cNvSpPr/>
          <p:nvPr/>
        </p:nvSpPr>
        <p:spPr>
          <a:xfrm>
            <a:off x="1655676" y="2276872"/>
            <a:ext cx="3780000" cy="216024"/>
          </a:xfrm>
          <a:prstGeom prst="homePlat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aphicFrame>
        <p:nvGraphicFramePr>
          <p:cNvPr id="39" name="表格 38"/>
          <p:cNvGraphicFramePr>
            <a:graphicFrameLocks noGrp="1"/>
          </p:cNvGraphicFramePr>
          <p:nvPr>
            <p:extLst>
              <p:ext uri="{D42A27DB-BD31-4B8C-83A1-F6EECF244321}">
                <p14:modId xmlns:p14="http://schemas.microsoft.com/office/powerpoint/2010/main" val="2704853986"/>
              </p:ext>
            </p:extLst>
          </p:nvPr>
        </p:nvGraphicFramePr>
        <p:xfrm>
          <a:off x="178523" y="5071576"/>
          <a:ext cx="8690086" cy="1381760"/>
        </p:xfrm>
        <a:graphic>
          <a:graphicData uri="http://schemas.openxmlformats.org/drawingml/2006/table">
            <a:tbl>
              <a:tblPr firstRow="1" bandRow="1">
                <a:tableStyleId>{5C22544A-7EE6-4342-B048-85BDC9FD1C3A}</a:tableStyleId>
              </a:tblPr>
              <a:tblGrid>
                <a:gridCol w="1415152">
                  <a:extLst>
                    <a:ext uri="{9D8B030D-6E8A-4147-A177-3AD203B41FA5}">
                      <a16:colId xmlns="" xmlns:a16="http://schemas.microsoft.com/office/drawing/2014/main" val="20000"/>
                    </a:ext>
                  </a:extLst>
                </a:gridCol>
                <a:gridCol w="1212489">
                  <a:extLst>
                    <a:ext uri="{9D8B030D-6E8A-4147-A177-3AD203B41FA5}">
                      <a16:colId xmlns="" xmlns:a16="http://schemas.microsoft.com/office/drawing/2014/main" val="20001"/>
                    </a:ext>
                  </a:extLst>
                </a:gridCol>
                <a:gridCol w="1212489">
                  <a:extLst>
                    <a:ext uri="{9D8B030D-6E8A-4147-A177-3AD203B41FA5}">
                      <a16:colId xmlns="" xmlns:a16="http://schemas.microsoft.com/office/drawing/2014/main" val="20002"/>
                    </a:ext>
                  </a:extLst>
                </a:gridCol>
                <a:gridCol w="1212489">
                  <a:extLst>
                    <a:ext uri="{9D8B030D-6E8A-4147-A177-3AD203B41FA5}">
                      <a16:colId xmlns="" xmlns:a16="http://schemas.microsoft.com/office/drawing/2014/main" val="20003"/>
                    </a:ext>
                  </a:extLst>
                </a:gridCol>
                <a:gridCol w="1212489">
                  <a:extLst>
                    <a:ext uri="{9D8B030D-6E8A-4147-A177-3AD203B41FA5}">
                      <a16:colId xmlns="" xmlns:a16="http://schemas.microsoft.com/office/drawing/2014/main" val="20004"/>
                    </a:ext>
                  </a:extLst>
                </a:gridCol>
                <a:gridCol w="1212489">
                  <a:extLst>
                    <a:ext uri="{9D8B030D-6E8A-4147-A177-3AD203B41FA5}">
                      <a16:colId xmlns="" xmlns:a16="http://schemas.microsoft.com/office/drawing/2014/main" val="20005"/>
                    </a:ext>
                  </a:extLst>
                </a:gridCol>
                <a:gridCol w="1212489">
                  <a:extLst>
                    <a:ext uri="{9D8B030D-6E8A-4147-A177-3AD203B41FA5}">
                      <a16:colId xmlns="" xmlns:a16="http://schemas.microsoft.com/office/drawing/2014/main" val="20006"/>
                    </a:ext>
                  </a:extLst>
                </a:gridCol>
              </a:tblGrid>
              <a:tr h="370840">
                <a:tc>
                  <a:txBody>
                    <a:bodyPr/>
                    <a:lstStyle/>
                    <a:p>
                      <a:pPr algn="ctr"/>
                      <a:r>
                        <a:rPr lang="en-US" altLang="zh-TW" dirty="0"/>
                        <a:t>Indication</a:t>
                      </a:r>
                      <a:endParaRPr lang="zh-TW" altLang="en-US" dirty="0"/>
                    </a:p>
                  </a:txBody>
                  <a:tcPr/>
                </a:tc>
                <a:tc>
                  <a:txBody>
                    <a:bodyPr/>
                    <a:lstStyle/>
                    <a:p>
                      <a:pPr algn="ctr"/>
                      <a:r>
                        <a:rPr lang="en-US" altLang="zh-TW" dirty="0"/>
                        <a:t>Pre-IND</a:t>
                      </a:r>
                      <a:endParaRPr lang="zh-TW" altLang="en-US" dirty="0"/>
                    </a:p>
                  </a:txBody>
                  <a:tcPr/>
                </a:tc>
                <a:tc>
                  <a:txBody>
                    <a:bodyPr/>
                    <a:lstStyle/>
                    <a:p>
                      <a:pPr algn="ctr"/>
                      <a:r>
                        <a:rPr lang="en-US" altLang="zh-TW" dirty="0"/>
                        <a:t>IND</a:t>
                      </a:r>
                      <a:endParaRPr lang="zh-TW" altLang="en-US" dirty="0"/>
                    </a:p>
                  </a:txBody>
                  <a:tcPr/>
                </a:tc>
                <a:tc>
                  <a:txBody>
                    <a:bodyPr/>
                    <a:lstStyle/>
                    <a:p>
                      <a:pPr algn="ctr"/>
                      <a:r>
                        <a:rPr lang="en-US" altLang="zh-TW" dirty="0"/>
                        <a:t>Phase I</a:t>
                      </a:r>
                      <a:endParaRPr lang="zh-TW" altLang="en-US" dirty="0"/>
                    </a:p>
                  </a:txBody>
                  <a:tcPr/>
                </a:tc>
                <a:tc>
                  <a:txBody>
                    <a:bodyPr/>
                    <a:lstStyle/>
                    <a:p>
                      <a:pPr algn="ctr"/>
                      <a:r>
                        <a:rPr lang="en-US" altLang="zh-TW" dirty="0"/>
                        <a:t>Phase II</a:t>
                      </a:r>
                      <a:endParaRPr lang="zh-TW" altLang="en-US" dirty="0"/>
                    </a:p>
                  </a:txBody>
                  <a:tcPr/>
                </a:tc>
                <a:tc>
                  <a:txBody>
                    <a:bodyPr/>
                    <a:lstStyle/>
                    <a:p>
                      <a:pPr algn="ctr"/>
                      <a:r>
                        <a:rPr lang="en-US" altLang="zh-TW" dirty="0"/>
                        <a:t>Phase III</a:t>
                      </a:r>
                      <a:endParaRPr lang="zh-TW" altLang="en-US" dirty="0"/>
                    </a:p>
                  </a:txBody>
                  <a:tcPr/>
                </a:tc>
                <a:tc>
                  <a:txBody>
                    <a:bodyPr/>
                    <a:lstStyle/>
                    <a:p>
                      <a:pPr algn="ctr"/>
                      <a:r>
                        <a:rPr lang="en-US" altLang="zh-TW" dirty="0"/>
                        <a:t>BLA</a:t>
                      </a:r>
                      <a:endParaRPr lang="zh-TW" altLang="en-US" dirty="0"/>
                    </a:p>
                  </a:txBody>
                  <a:tcPr/>
                </a:tc>
                <a:extLst>
                  <a:ext uri="{0D108BD9-81ED-4DB2-BD59-A6C34878D82A}">
                    <a16:rowId xmlns=""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Wound</a:t>
                      </a:r>
                      <a:r>
                        <a:rPr lang="en-US" altLang="zh-TW" baseline="0" dirty="0"/>
                        <a:t> Healing</a:t>
                      </a:r>
                      <a:endParaRPr lang="zh-TW" altLang="en-US" dirty="0"/>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dirty="0"/>
                    </a:p>
                  </a:txBody>
                  <a:tcPr/>
                </a:tc>
                <a:extLst>
                  <a:ext uri="{0D108BD9-81ED-4DB2-BD59-A6C34878D82A}">
                    <a16:rowId xmlns=""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dirty="0"/>
                        <a:t>CKD</a:t>
                      </a:r>
                      <a:endParaRPr lang="zh-TW" altLang="en-US" dirty="0"/>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a:p>
                  </a:txBody>
                  <a:tcPr/>
                </a:tc>
                <a:tc>
                  <a:txBody>
                    <a:bodyPr/>
                    <a:lstStyle/>
                    <a:p>
                      <a:pPr algn="ctr"/>
                      <a:endParaRPr lang="zh-TW" altLang="en-US" dirty="0"/>
                    </a:p>
                  </a:txBody>
                  <a:tcPr/>
                </a:tc>
                <a:extLst>
                  <a:ext uri="{0D108BD9-81ED-4DB2-BD59-A6C34878D82A}">
                    <a16:rowId xmlns="" xmlns:a16="http://schemas.microsoft.com/office/drawing/2014/main" val="10002"/>
                  </a:ext>
                </a:extLst>
              </a:tr>
            </a:tbl>
          </a:graphicData>
        </a:graphic>
      </p:graphicFrame>
      <p:sp>
        <p:nvSpPr>
          <p:cNvPr id="41" name="五邊形 40"/>
          <p:cNvSpPr/>
          <p:nvPr/>
        </p:nvSpPr>
        <p:spPr>
          <a:xfrm>
            <a:off x="1655056" y="2654805"/>
            <a:ext cx="4860000" cy="216024"/>
          </a:xfrm>
          <a:prstGeom prst="homePlat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2" name="文字方塊 41"/>
          <p:cNvSpPr txBox="1"/>
          <p:nvPr/>
        </p:nvSpPr>
        <p:spPr>
          <a:xfrm>
            <a:off x="179511" y="2996952"/>
            <a:ext cx="7244997" cy="307777"/>
          </a:xfrm>
          <a:prstGeom prst="rect">
            <a:avLst/>
          </a:prstGeom>
          <a:noFill/>
        </p:spPr>
        <p:txBody>
          <a:bodyPr wrap="none" rtlCol="0">
            <a:spAutoFit/>
          </a:bodyPr>
          <a:lstStyle/>
          <a:p>
            <a:r>
              <a:rPr lang="en-US" altLang="zh-TW" sz="1400" dirty="0">
                <a:solidFill>
                  <a:prstClr val="black"/>
                </a:solidFill>
              </a:rPr>
              <a:t>* CTCL is a highly promising program and is recommended by USFDA to initiate </a:t>
            </a:r>
            <a:r>
              <a:rPr lang="en-US" altLang="zh-TW" sz="1400" dirty="0" err="1">
                <a:solidFill>
                  <a:prstClr val="black"/>
                </a:solidFill>
              </a:rPr>
              <a:t>registrational</a:t>
            </a:r>
            <a:r>
              <a:rPr lang="en-US" altLang="zh-TW" sz="1400" dirty="0">
                <a:solidFill>
                  <a:prstClr val="black"/>
                </a:solidFill>
              </a:rPr>
              <a:t> trial</a:t>
            </a:r>
            <a:endParaRPr lang="zh-TW" altLang="en-US" sz="1400" dirty="0">
              <a:solidFill>
                <a:prstClr val="black"/>
              </a:solidFill>
            </a:endParaRPr>
          </a:p>
        </p:txBody>
      </p:sp>
      <p:sp>
        <p:nvSpPr>
          <p:cNvPr id="43" name="文字方塊 42"/>
          <p:cNvSpPr txBox="1"/>
          <p:nvPr/>
        </p:nvSpPr>
        <p:spPr>
          <a:xfrm>
            <a:off x="5663428" y="2204864"/>
            <a:ext cx="1531188" cy="369332"/>
          </a:xfrm>
          <a:prstGeom prst="rect">
            <a:avLst/>
          </a:prstGeom>
          <a:noFill/>
        </p:spPr>
        <p:txBody>
          <a:bodyPr wrap="none" rtlCol="0">
            <a:spAutoFit/>
          </a:bodyPr>
          <a:lstStyle/>
          <a:p>
            <a:r>
              <a:rPr lang="en-US" altLang="zh-TW" b="1" i="1" dirty="0">
                <a:solidFill>
                  <a:srgbClr val="C00000"/>
                </a:solidFill>
              </a:rPr>
              <a:t>Lead Program</a:t>
            </a:r>
            <a:endParaRPr lang="zh-TW" altLang="en-US" b="1" i="1" dirty="0">
              <a:solidFill>
                <a:srgbClr val="C00000"/>
              </a:solidFill>
            </a:endParaRPr>
          </a:p>
        </p:txBody>
      </p:sp>
      <p:sp>
        <p:nvSpPr>
          <p:cNvPr id="45" name="五邊形 44"/>
          <p:cNvSpPr/>
          <p:nvPr/>
        </p:nvSpPr>
        <p:spPr>
          <a:xfrm>
            <a:off x="1655056" y="5625747"/>
            <a:ext cx="3853048" cy="216024"/>
          </a:xfrm>
          <a:prstGeom prst="homePlat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46" name="五邊形 45"/>
          <p:cNvSpPr/>
          <p:nvPr/>
        </p:nvSpPr>
        <p:spPr>
          <a:xfrm>
            <a:off x="1655056" y="6163711"/>
            <a:ext cx="1188752" cy="216024"/>
          </a:xfrm>
          <a:prstGeom prst="homePlat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graphicFrame>
        <p:nvGraphicFramePr>
          <p:cNvPr id="48" name="表格 47"/>
          <p:cNvGraphicFramePr>
            <a:graphicFrameLocks noGrp="1"/>
          </p:cNvGraphicFramePr>
          <p:nvPr>
            <p:extLst>
              <p:ext uri="{D42A27DB-BD31-4B8C-83A1-F6EECF244321}">
                <p14:modId xmlns:p14="http://schemas.microsoft.com/office/powerpoint/2010/main" val="2230597840"/>
              </p:ext>
            </p:extLst>
          </p:nvPr>
        </p:nvGraphicFramePr>
        <p:xfrm>
          <a:off x="179511" y="3767440"/>
          <a:ext cx="8690086" cy="741680"/>
        </p:xfrm>
        <a:graphic>
          <a:graphicData uri="http://schemas.openxmlformats.org/drawingml/2006/table">
            <a:tbl>
              <a:tblPr firstRow="1" bandRow="1">
                <a:tableStyleId>{5C22544A-7EE6-4342-B048-85BDC9FD1C3A}</a:tableStyleId>
              </a:tblPr>
              <a:tblGrid>
                <a:gridCol w="1415152">
                  <a:extLst>
                    <a:ext uri="{9D8B030D-6E8A-4147-A177-3AD203B41FA5}">
                      <a16:colId xmlns="" xmlns:a16="http://schemas.microsoft.com/office/drawing/2014/main" val="20000"/>
                    </a:ext>
                  </a:extLst>
                </a:gridCol>
                <a:gridCol w="1212489">
                  <a:extLst>
                    <a:ext uri="{9D8B030D-6E8A-4147-A177-3AD203B41FA5}">
                      <a16:colId xmlns="" xmlns:a16="http://schemas.microsoft.com/office/drawing/2014/main" val="20001"/>
                    </a:ext>
                  </a:extLst>
                </a:gridCol>
                <a:gridCol w="1212489">
                  <a:extLst>
                    <a:ext uri="{9D8B030D-6E8A-4147-A177-3AD203B41FA5}">
                      <a16:colId xmlns="" xmlns:a16="http://schemas.microsoft.com/office/drawing/2014/main" val="20002"/>
                    </a:ext>
                  </a:extLst>
                </a:gridCol>
                <a:gridCol w="1212489">
                  <a:extLst>
                    <a:ext uri="{9D8B030D-6E8A-4147-A177-3AD203B41FA5}">
                      <a16:colId xmlns="" xmlns:a16="http://schemas.microsoft.com/office/drawing/2014/main" val="20003"/>
                    </a:ext>
                  </a:extLst>
                </a:gridCol>
                <a:gridCol w="1212489">
                  <a:extLst>
                    <a:ext uri="{9D8B030D-6E8A-4147-A177-3AD203B41FA5}">
                      <a16:colId xmlns="" xmlns:a16="http://schemas.microsoft.com/office/drawing/2014/main" val="20004"/>
                    </a:ext>
                  </a:extLst>
                </a:gridCol>
                <a:gridCol w="1212489">
                  <a:extLst>
                    <a:ext uri="{9D8B030D-6E8A-4147-A177-3AD203B41FA5}">
                      <a16:colId xmlns="" xmlns:a16="http://schemas.microsoft.com/office/drawing/2014/main" val="20005"/>
                    </a:ext>
                  </a:extLst>
                </a:gridCol>
                <a:gridCol w="1212489">
                  <a:extLst>
                    <a:ext uri="{9D8B030D-6E8A-4147-A177-3AD203B41FA5}">
                      <a16:colId xmlns="" xmlns:a16="http://schemas.microsoft.com/office/drawing/2014/main" val="20006"/>
                    </a:ext>
                  </a:extLst>
                </a:gridCol>
              </a:tblGrid>
              <a:tr h="370840">
                <a:tc>
                  <a:txBody>
                    <a:bodyPr/>
                    <a:lstStyle/>
                    <a:p>
                      <a:pPr algn="ctr"/>
                      <a:r>
                        <a:rPr lang="en-US" altLang="zh-TW" dirty="0"/>
                        <a:t>Indication</a:t>
                      </a:r>
                      <a:endParaRPr lang="zh-TW" altLang="en-US" dirty="0"/>
                    </a:p>
                  </a:txBody>
                  <a:tcPr/>
                </a:tc>
                <a:tc>
                  <a:txBody>
                    <a:bodyPr/>
                    <a:lstStyle/>
                    <a:p>
                      <a:pPr algn="ctr"/>
                      <a:r>
                        <a:rPr lang="en-US" altLang="zh-TW" dirty="0"/>
                        <a:t>Pre-IND</a:t>
                      </a:r>
                      <a:endParaRPr lang="zh-TW" altLang="en-US" dirty="0"/>
                    </a:p>
                  </a:txBody>
                  <a:tcPr/>
                </a:tc>
                <a:tc>
                  <a:txBody>
                    <a:bodyPr/>
                    <a:lstStyle/>
                    <a:p>
                      <a:pPr algn="ctr"/>
                      <a:r>
                        <a:rPr lang="en-US" altLang="zh-TW" dirty="0"/>
                        <a:t>IND</a:t>
                      </a:r>
                      <a:endParaRPr lang="zh-TW" altLang="en-US" dirty="0"/>
                    </a:p>
                  </a:txBody>
                  <a:tcPr/>
                </a:tc>
                <a:tc>
                  <a:txBody>
                    <a:bodyPr/>
                    <a:lstStyle/>
                    <a:p>
                      <a:pPr algn="ctr"/>
                      <a:r>
                        <a:rPr lang="en-US" altLang="zh-TW" dirty="0"/>
                        <a:t>Phase I</a:t>
                      </a:r>
                      <a:endParaRPr lang="zh-TW" altLang="en-US" dirty="0"/>
                    </a:p>
                  </a:txBody>
                  <a:tcPr/>
                </a:tc>
                <a:tc>
                  <a:txBody>
                    <a:bodyPr/>
                    <a:lstStyle/>
                    <a:p>
                      <a:pPr algn="ctr"/>
                      <a:r>
                        <a:rPr lang="en-US" altLang="zh-TW" dirty="0"/>
                        <a:t>Phase II</a:t>
                      </a:r>
                      <a:endParaRPr lang="zh-TW" altLang="en-US" dirty="0"/>
                    </a:p>
                  </a:txBody>
                  <a:tcPr/>
                </a:tc>
                <a:tc>
                  <a:txBody>
                    <a:bodyPr/>
                    <a:lstStyle/>
                    <a:p>
                      <a:pPr algn="ctr"/>
                      <a:r>
                        <a:rPr lang="en-US" altLang="zh-TW" dirty="0"/>
                        <a:t>Phase III</a:t>
                      </a:r>
                      <a:endParaRPr lang="zh-TW" altLang="en-US" dirty="0"/>
                    </a:p>
                  </a:txBody>
                  <a:tcPr/>
                </a:tc>
                <a:tc>
                  <a:txBody>
                    <a:bodyPr/>
                    <a:lstStyle/>
                    <a:p>
                      <a:pPr algn="ctr"/>
                      <a:r>
                        <a:rPr lang="en-US" altLang="zh-TW" dirty="0"/>
                        <a:t>BLA</a:t>
                      </a:r>
                      <a:endParaRPr lang="zh-TW" altLang="en-US" dirty="0"/>
                    </a:p>
                  </a:txBody>
                  <a:tcPr/>
                </a:tc>
                <a:extLst>
                  <a:ext uri="{0D108BD9-81ED-4DB2-BD59-A6C34878D82A}">
                    <a16:rowId xmlns="" xmlns:a16="http://schemas.microsoft.com/office/drawing/2014/main" val="10000"/>
                  </a:ext>
                </a:extLst>
              </a:tr>
              <a:tr h="370840">
                <a:tc>
                  <a:txBody>
                    <a:bodyPr/>
                    <a:lstStyle/>
                    <a:p>
                      <a:pPr algn="ctr"/>
                      <a:r>
                        <a:rPr lang="en-US" altLang="zh-TW" dirty="0"/>
                        <a:t>HSARS</a:t>
                      </a:r>
                      <a:endParaRPr lang="zh-TW" altLang="en-US" dirty="0"/>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a:p>
                  </a:txBody>
                  <a:tcPr/>
                </a:tc>
                <a:tc>
                  <a:txBody>
                    <a:bodyPr/>
                    <a:lstStyle/>
                    <a:p>
                      <a:pPr algn="ctr"/>
                      <a:endParaRPr lang="zh-TW" altLang="en-US" dirty="0"/>
                    </a:p>
                  </a:txBody>
                  <a:tcPr/>
                </a:tc>
                <a:tc>
                  <a:txBody>
                    <a:bodyPr/>
                    <a:lstStyle/>
                    <a:p>
                      <a:pPr algn="ctr"/>
                      <a:endParaRPr lang="zh-TW" altLang="en-US" dirty="0"/>
                    </a:p>
                  </a:txBody>
                  <a:tcPr/>
                </a:tc>
                <a:tc>
                  <a:txBody>
                    <a:bodyPr/>
                    <a:lstStyle/>
                    <a:p>
                      <a:pPr algn="ctr"/>
                      <a:endParaRPr lang="zh-TW" altLang="en-US" dirty="0"/>
                    </a:p>
                  </a:txBody>
                  <a:tcPr/>
                </a:tc>
                <a:extLst>
                  <a:ext uri="{0D108BD9-81ED-4DB2-BD59-A6C34878D82A}">
                    <a16:rowId xmlns="" xmlns:a16="http://schemas.microsoft.com/office/drawing/2014/main" val="10001"/>
                  </a:ext>
                </a:extLst>
              </a:tr>
            </a:tbl>
          </a:graphicData>
        </a:graphic>
      </p:graphicFrame>
      <p:sp>
        <p:nvSpPr>
          <p:cNvPr id="49" name="五邊形 48"/>
          <p:cNvSpPr/>
          <p:nvPr/>
        </p:nvSpPr>
        <p:spPr>
          <a:xfrm>
            <a:off x="1655676" y="4209593"/>
            <a:ext cx="5436604" cy="216024"/>
          </a:xfrm>
          <a:prstGeom prst="homePlate">
            <a:avLst/>
          </a:prstGeom>
          <a:solidFill>
            <a:srgbClr val="00B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endParaRPr>
          </a:p>
        </p:txBody>
      </p:sp>
      <p:sp>
        <p:nvSpPr>
          <p:cNvPr id="50" name="文字方塊 49"/>
          <p:cNvSpPr txBox="1"/>
          <p:nvPr/>
        </p:nvSpPr>
        <p:spPr>
          <a:xfrm>
            <a:off x="179512" y="1412776"/>
            <a:ext cx="2826095" cy="430887"/>
          </a:xfrm>
          <a:prstGeom prst="rect">
            <a:avLst/>
          </a:prstGeom>
          <a:noFill/>
        </p:spPr>
        <p:txBody>
          <a:bodyPr wrap="none" rtlCol="0">
            <a:spAutoFit/>
          </a:bodyPr>
          <a:lstStyle/>
          <a:p>
            <a:r>
              <a:rPr lang="en-US" altLang="zh-TW" sz="2200" b="1" dirty="0">
                <a:solidFill>
                  <a:prstClr val="black"/>
                </a:solidFill>
              </a:rPr>
              <a:t>Oncology/Hematology</a:t>
            </a:r>
            <a:endParaRPr lang="zh-TW" altLang="en-US" sz="2200" b="1" dirty="0">
              <a:solidFill>
                <a:prstClr val="black"/>
              </a:solidFill>
            </a:endParaRPr>
          </a:p>
        </p:txBody>
      </p:sp>
      <p:sp>
        <p:nvSpPr>
          <p:cNvPr id="51" name="文字方塊 50"/>
          <p:cNvSpPr txBox="1"/>
          <p:nvPr/>
        </p:nvSpPr>
        <p:spPr>
          <a:xfrm>
            <a:off x="179512" y="3329180"/>
            <a:ext cx="3248325" cy="430887"/>
          </a:xfrm>
          <a:prstGeom prst="rect">
            <a:avLst/>
          </a:prstGeom>
          <a:noFill/>
        </p:spPr>
        <p:txBody>
          <a:bodyPr wrap="none" rtlCol="0">
            <a:spAutoFit/>
          </a:bodyPr>
          <a:lstStyle/>
          <a:p>
            <a:r>
              <a:rPr lang="en-US" altLang="zh-TW" sz="2200" b="1" dirty="0">
                <a:solidFill>
                  <a:prstClr val="black"/>
                </a:solidFill>
              </a:rPr>
              <a:t>Medical Countermeasures</a:t>
            </a:r>
            <a:endParaRPr lang="zh-TW" altLang="en-US" sz="2200" b="1" dirty="0">
              <a:solidFill>
                <a:prstClr val="black"/>
              </a:solidFill>
            </a:endParaRPr>
          </a:p>
        </p:txBody>
      </p:sp>
      <p:sp>
        <p:nvSpPr>
          <p:cNvPr id="52" name="文字方塊 51"/>
          <p:cNvSpPr txBox="1"/>
          <p:nvPr/>
        </p:nvSpPr>
        <p:spPr>
          <a:xfrm>
            <a:off x="161357" y="4653136"/>
            <a:ext cx="2985754" cy="430887"/>
          </a:xfrm>
          <a:prstGeom prst="rect">
            <a:avLst/>
          </a:prstGeom>
          <a:noFill/>
        </p:spPr>
        <p:txBody>
          <a:bodyPr wrap="none" rtlCol="0">
            <a:spAutoFit/>
          </a:bodyPr>
          <a:lstStyle/>
          <a:p>
            <a:r>
              <a:rPr lang="en-US" altLang="zh-TW" sz="2200" b="1" dirty="0">
                <a:solidFill>
                  <a:prstClr val="black"/>
                </a:solidFill>
              </a:rPr>
              <a:t>Regenerative Medicines</a:t>
            </a:r>
            <a:endParaRPr lang="zh-TW" altLang="en-US" sz="2200" b="1" dirty="0">
              <a:solidFill>
                <a:prstClr val="black"/>
              </a:solidFill>
            </a:endParaRPr>
          </a:p>
        </p:txBody>
      </p:sp>
      <p:sp>
        <p:nvSpPr>
          <p:cNvPr id="53" name="文字方塊 52"/>
          <p:cNvSpPr txBox="1"/>
          <p:nvPr/>
        </p:nvSpPr>
        <p:spPr>
          <a:xfrm>
            <a:off x="7092280" y="4149080"/>
            <a:ext cx="1928348" cy="338554"/>
          </a:xfrm>
          <a:prstGeom prst="rect">
            <a:avLst/>
          </a:prstGeom>
          <a:noFill/>
        </p:spPr>
        <p:txBody>
          <a:bodyPr wrap="none" rtlCol="0">
            <a:spAutoFit/>
          </a:bodyPr>
          <a:lstStyle/>
          <a:p>
            <a:r>
              <a:rPr lang="en-US" altLang="zh-TW" sz="1600" b="1" i="1" dirty="0">
                <a:solidFill>
                  <a:srgbClr val="0000FF"/>
                </a:solidFill>
              </a:rPr>
              <a:t>EUA submitted in US</a:t>
            </a:r>
            <a:endParaRPr lang="zh-TW" altLang="en-US" sz="1600" b="1" i="1" dirty="0">
              <a:solidFill>
                <a:srgbClr val="0000FF"/>
              </a:solidFill>
            </a:endParaRPr>
          </a:p>
        </p:txBody>
      </p:sp>
      <p:sp>
        <p:nvSpPr>
          <p:cNvPr id="24" name="矩形 23">
            <a:extLst>
              <a:ext uri="{FF2B5EF4-FFF2-40B4-BE49-F238E27FC236}">
                <a16:creationId xmlns="" xmlns:a16="http://schemas.microsoft.com/office/drawing/2014/main" id="{203575A9-A777-49F0-98BA-86A232EDF69B}"/>
              </a:ext>
            </a:extLst>
          </p:cNvPr>
          <p:cNvSpPr/>
          <p:nvPr/>
        </p:nvSpPr>
        <p:spPr>
          <a:xfrm>
            <a:off x="179512" y="6525344"/>
            <a:ext cx="8784976" cy="144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dirty="0">
                <a:solidFill>
                  <a:prstClr val="white"/>
                </a:solidFill>
              </a:rPr>
              <a:t>Copyright©2018</a:t>
            </a:r>
            <a:endParaRPr lang="zh-TW" altLang="en-US" sz="1200" dirty="0">
              <a:solidFill>
                <a:prstClr val="white"/>
              </a:solidFill>
            </a:endParaRPr>
          </a:p>
        </p:txBody>
      </p:sp>
    </p:spTree>
    <p:extLst>
      <p:ext uri="{BB962C8B-B14F-4D97-AF65-F5344CB8AC3E}">
        <p14:creationId xmlns:p14="http://schemas.microsoft.com/office/powerpoint/2010/main" val="35954132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人體陰陽調和</a:t>
            </a:r>
            <a:endParaRPr lang="zh-TW" altLang="en-US" dirty="0"/>
          </a:p>
        </p:txBody>
      </p:sp>
      <p:pic>
        <p:nvPicPr>
          <p:cNvPr id="16386" name="Picture 2" descr="The yin and yang of co-inhibitory receptors: toward anti-tumo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772816"/>
            <a:ext cx="4330700" cy="4349750"/>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611560" y="6167045"/>
            <a:ext cx="7128792" cy="369332"/>
          </a:xfrm>
          <a:prstGeom prst="rect">
            <a:avLst/>
          </a:prstGeom>
          <a:noFill/>
        </p:spPr>
        <p:txBody>
          <a:bodyPr wrap="square" rtlCol="0">
            <a:spAutoFit/>
          </a:bodyPr>
          <a:lstStyle/>
          <a:p>
            <a:r>
              <a:rPr lang="en-US" altLang="zh-TW" dirty="0" smtClean="0"/>
              <a:t>Source:</a:t>
            </a:r>
            <a:r>
              <a:rPr lang="zh-TW" altLang="en-US" dirty="0" smtClean="0"/>
              <a:t> </a:t>
            </a:r>
            <a:r>
              <a:rPr lang="en-US" altLang="zh-TW" dirty="0" smtClean="0"/>
              <a:t>Schnell, et al., 2020</a:t>
            </a:r>
            <a:endParaRPr lang="zh-TW" altLang="en-US" dirty="0"/>
          </a:p>
        </p:txBody>
      </p:sp>
    </p:spTree>
    <p:extLst>
      <p:ext uri="{BB962C8B-B14F-4D97-AF65-F5344CB8AC3E}">
        <p14:creationId xmlns:p14="http://schemas.microsoft.com/office/powerpoint/2010/main" val="1496915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p:cNvSpPr txBox="1">
            <a:spLocks/>
          </p:cNvSpPr>
          <p:nvPr/>
        </p:nvSpPr>
        <p:spPr>
          <a:xfrm>
            <a:off x="179512" y="1556792"/>
            <a:ext cx="8712968" cy="465700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n"/>
            </a:pPr>
            <a:r>
              <a:rPr lang="en-US" altLang="zh-TW" sz="2400" b="1" dirty="0" err="1" smtClean="0">
                <a:latin typeface="Times New Roman" panose="02020603050405020304" pitchFamily="18" charset="0"/>
                <a:ea typeface="標楷體" panose="03000509000000000000" pitchFamily="65" charset="-120"/>
                <a:cs typeface="Times New Roman" panose="02020603050405020304" pitchFamily="18" charset="0"/>
              </a:rPr>
              <a:t>Libo</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 Pharma Corp.</a:t>
            </a:r>
          </a:p>
          <a:p>
            <a:pPr marL="641350" indent="-285750">
              <a:spcAft>
                <a:spcPts val="600"/>
              </a:spcAft>
              <a:buFontTx/>
              <a:buChar cha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尚未公開發行之</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私營公司</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，專注於臨床開發階段的</a:t>
            </a:r>
            <a:r>
              <a:rPr lang="zh-TW" altLang="en-US" sz="16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一類新藥</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(first-in-class</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，開發標的鎖定臨床未被滿足之</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免疫治療</a:t>
            </a: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(Immunotherapeutic)</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需求領域</a:t>
            </a:r>
            <a:endPar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641350" indent="-285750">
              <a:spcAft>
                <a:spcPts val="600"/>
              </a:spcAft>
              <a:buFontTx/>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鎖定</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腫瘤免疫</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學</a:t>
            </a:r>
            <a:r>
              <a:rPr lang="en-US"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(Oncology)</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1600" b="1" dirty="0" smtClean="0">
                <a:latin typeface="Times New Roman" panose="02020603050405020304" pitchFamily="18" charset="0"/>
                <a:ea typeface="標楷體" panose="03000509000000000000" pitchFamily="65" charset="-120"/>
                <a:cs typeface="Times New Roman" panose="02020603050405020304" pitchFamily="18" charset="0"/>
              </a:rPr>
              <a:t>再生醫學</a:t>
            </a: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(Regenerative Medicines)</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應用</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41350" indent="-285750">
              <a:spcAft>
                <a:spcPts val="600"/>
              </a:spcAft>
              <a:buFontTx/>
              <a:buChar cha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轉型後以</a:t>
            </a:r>
            <a:r>
              <a:rPr lang="en-US" altLang="zh-TW" sz="1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臨床試驗加速器</a:t>
            </a:r>
            <a:r>
              <a:rPr lang="en-US" altLang="zh-TW" sz="16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&amp;</a:t>
            </a:r>
            <a:r>
              <a:rPr lang="en-US" altLang="zh-TW" sz="1600" b="1" dirty="0" smtClean="0">
                <a:solidFill>
                  <a:srgbClr val="0000FF"/>
                </a:solidFill>
                <a:latin typeface="標楷體"/>
                <a:ea typeface="標楷體"/>
                <a:cs typeface="Times New Roman" panose="02020603050405020304" pitchFamily="18" charset="0"/>
              </a:rPr>
              <a:t>『</a:t>
            </a:r>
            <a:r>
              <a:rPr lang="zh-TW" altLang="en-US" sz="1600" b="1" dirty="0" smtClean="0">
                <a:solidFill>
                  <a:srgbClr val="0000FF"/>
                </a:solidFill>
                <a:latin typeface="標楷體"/>
                <a:ea typeface="標楷體"/>
                <a:cs typeface="Times New Roman" panose="02020603050405020304" pitchFamily="18" charset="0"/>
              </a:rPr>
              <a:t>技術商品化策略聯盟平台</a:t>
            </a:r>
            <a:r>
              <a:rPr lang="en-US" altLang="zh-TW" sz="1600" b="1" dirty="0" smtClean="0">
                <a:solidFill>
                  <a:srgbClr val="0000FF"/>
                </a:solidFill>
                <a:latin typeface="標楷體"/>
                <a:ea typeface="標楷體"/>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的概念運營，迅速加值具有技術開發潛力之新型藥物</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療法。</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41350" lvl="1">
              <a:spcAft>
                <a:spcPts val="600"/>
              </a:spcAft>
              <a:buFontTx/>
              <a:buChar char="-"/>
            </a:pP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篩選開發藥物標的以國家特殊醫療需求</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例如國防需求、地區性好發罕病</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、目前尚無積極性治療方式之疾病等</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為首。</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41350" lvl="1">
              <a:spcAft>
                <a:spcPts val="600"/>
              </a:spcAft>
              <a:buFontTx/>
              <a:buChar char="-"/>
            </a:pP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將</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持續技術移轉、或收購國內外具有開發潛力之新型藥物</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療法進行開發，目前有兩個國內學研界之潛力藥物洽談中。</a:t>
            </a:r>
            <a:endPar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41350" lvl="1">
              <a:spcAft>
                <a:spcPts val="600"/>
              </a:spcAft>
              <a:buFontTx/>
              <a:buChar char="-"/>
            </a:pP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Capital</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3.8M USD</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Employees: 10 (4 Ph.D</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641350" lvl="1">
              <a:spcAft>
                <a:spcPts val="600"/>
              </a:spcAft>
              <a:buFontTx/>
              <a:buChar char="-"/>
            </a:pP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Valuation: </a:t>
            </a:r>
            <a:r>
              <a:rPr lang="en-US" altLang="zh-TW" sz="1600" b="1"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11.08 M</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USD (Oct-2017)</a:t>
            </a:r>
          </a:p>
          <a:p>
            <a:pPr marL="641350" lvl="1">
              <a:spcAft>
                <a:spcPts val="600"/>
              </a:spcAft>
              <a:buFontTx/>
              <a:buChar char="-"/>
            </a:pPr>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IPO (TWSE)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on </a:t>
            </a:r>
            <a:r>
              <a:rPr lang="en-US" altLang="zh-TW" sz="16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Q3.2020</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(expected</a:t>
            </a:r>
            <a:r>
              <a:rPr lang="en-US" altLang="zh-TW" sz="16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342900" lvl="1" indent="-342900">
              <a:spcAft>
                <a:spcPts val="600"/>
              </a:spcAft>
              <a:buFont typeface="Wingdings" panose="05000000000000000000" pitchFamily="2" charset="2"/>
              <a:buChar char="l"/>
            </a:pP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p:cNvSpPr/>
          <p:nvPr/>
        </p:nvSpPr>
        <p:spPr>
          <a:xfrm>
            <a:off x="179512" y="188640"/>
            <a:ext cx="8784976" cy="1440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 name="直線接點 3"/>
          <p:cNvCxnSpPr/>
          <p:nvPr/>
        </p:nvCxnSpPr>
        <p:spPr>
          <a:xfrm>
            <a:off x="179512" y="1340768"/>
            <a:ext cx="8712968" cy="0"/>
          </a:xfrm>
          <a:prstGeom prst="line">
            <a:avLst/>
          </a:prstGeom>
          <a:ln/>
        </p:spPr>
        <p:style>
          <a:lnRef idx="2">
            <a:schemeClr val="accent6"/>
          </a:lnRef>
          <a:fillRef idx="0">
            <a:schemeClr val="accent6"/>
          </a:fillRef>
          <a:effectRef idx="1">
            <a:schemeClr val="accent6"/>
          </a:effectRef>
          <a:fontRef idx="minor">
            <a:schemeClr val="tx1"/>
          </a:fontRef>
        </p:style>
      </p:cxnSp>
      <p:pic>
        <p:nvPicPr>
          <p:cNvPr id="5" name="圖片 4" descr="C:\Users\ming.hsu\AppData\Local\Microsoft\Windows\INetCache\Content.Word\LOGO.JPG"/>
          <p:cNvPicPr/>
          <p:nvPr/>
        </p:nvPicPr>
        <p:blipFill rotWithShape="1">
          <a:blip r:embed="rId2">
            <a:extLst>
              <a:ext uri="{28A0092B-C50C-407E-A947-70E740481C1C}">
                <a14:useLocalDpi xmlns:a14="http://schemas.microsoft.com/office/drawing/2010/main" val="0"/>
              </a:ext>
            </a:extLst>
          </a:blip>
          <a:srcRect t="81308" r="3495" b="6546"/>
          <a:stretch/>
        </p:blipFill>
        <p:spPr bwMode="auto">
          <a:xfrm>
            <a:off x="6976070" y="705925"/>
            <a:ext cx="1988418" cy="418819"/>
          </a:xfrm>
          <a:prstGeom prst="rect">
            <a:avLst/>
          </a:prstGeom>
          <a:noFill/>
          <a:ln>
            <a:noFill/>
          </a:ln>
          <a:extLst>
            <a:ext uri="{53640926-AAD7-44D8-BBD7-CCE9431645EC}">
              <a14:shadowObscured xmlns:a14="http://schemas.microsoft.com/office/drawing/2010/main"/>
            </a:ext>
          </a:extLst>
        </p:spPr>
      </p:pic>
      <p:sp>
        <p:nvSpPr>
          <p:cNvPr id="6" name="矩形 5"/>
          <p:cNvSpPr/>
          <p:nvPr/>
        </p:nvSpPr>
        <p:spPr>
          <a:xfrm>
            <a:off x="179512" y="6525344"/>
            <a:ext cx="8784976" cy="144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000" dirty="0"/>
              <a:t>Copyright©2018</a:t>
            </a:r>
            <a:endParaRPr lang="zh-TW" altLang="en-US" sz="1000" dirty="0"/>
          </a:p>
        </p:txBody>
      </p:sp>
      <p:pic>
        <p:nvPicPr>
          <p:cNvPr id="7" name="Picture 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b="18732"/>
          <a:stretch>
            <a:fillRect/>
          </a:stretch>
        </p:blipFill>
        <p:spPr bwMode="auto">
          <a:xfrm>
            <a:off x="6399138" y="458540"/>
            <a:ext cx="789834" cy="6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6741444" y="6248345"/>
            <a:ext cx="2223044" cy="276999"/>
          </a:xfrm>
          <a:prstGeom prst="rect">
            <a:avLst/>
          </a:prstGeom>
          <a:noFill/>
        </p:spPr>
        <p:txBody>
          <a:bodyPr wrap="none" rtlCol="0">
            <a:spAutoFit/>
          </a:bodyPr>
          <a:lstStyle/>
          <a:p>
            <a:r>
              <a:rPr lang="en-US" altLang="zh-TW" sz="1200" b="1" i="1" dirty="0" err="1">
                <a:solidFill>
                  <a:schemeClr val="bg1">
                    <a:lumMod val="75000"/>
                  </a:schemeClr>
                </a:solidFill>
              </a:rPr>
              <a:t>Libo</a:t>
            </a:r>
            <a:r>
              <a:rPr lang="en-US" altLang="zh-TW" sz="1200" b="1" i="1" dirty="0">
                <a:solidFill>
                  <a:schemeClr val="bg1">
                    <a:lumMod val="75000"/>
                  </a:schemeClr>
                </a:solidFill>
              </a:rPr>
              <a:t> Pharma Corp., Confidential</a:t>
            </a:r>
            <a:endParaRPr lang="zh-TW" altLang="en-US" sz="1200" b="1" i="1" dirty="0">
              <a:solidFill>
                <a:schemeClr val="bg1">
                  <a:lumMod val="75000"/>
                </a:schemeClr>
              </a:solidFill>
            </a:endParaRPr>
          </a:p>
        </p:txBody>
      </p:sp>
      <p:sp>
        <p:nvSpPr>
          <p:cNvPr id="9" name="文字方塊 8"/>
          <p:cNvSpPr txBox="1"/>
          <p:nvPr/>
        </p:nvSpPr>
        <p:spPr>
          <a:xfrm>
            <a:off x="179512" y="581090"/>
            <a:ext cx="2492990" cy="553998"/>
          </a:xfrm>
          <a:prstGeom prst="rect">
            <a:avLst/>
          </a:prstGeom>
          <a:noFill/>
        </p:spPr>
        <p:txBody>
          <a:bodyPr wrap="none" rtlCol="0">
            <a:spAutoFit/>
          </a:bodyPr>
          <a:lstStyle/>
          <a:p>
            <a:r>
              <a:rPr lang="zh-TW" altLang="en-US" sz="3000" b="1" dirty="0" smtClean="0">
                <a:latin typeface="標楷體" panose="03000509000000000000" pitchFamily="65" charset="-120"/>
                <a:ea typeface="標楷體" panose="03000509000000000000" pitchFamily="65" charset="-120"/>
              </a:rPr>
              <a:t>麗寶新藥簡介</a:t>
            </a:r>
            <a:endParaRPr lang="zh-TW" altLang="en-US" sz="3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5195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台灣生技產業營業額成長趨勢</a:t>
            </a:r>
            <a:endParaRPr lang="zh-TW"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041876" cy="446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086669" y="6023648"/>
            <a:ext cx="7128792" cy="646331"/>
          </a:xfrm>
          <a:prstGeom prst="rect">
            <a:avLst/>
          </a:prstGeom>
          <a:noFill/>
        </p:spPr>
        <p:txBody>
          <a:bodyPr wrap="square" rtlCol="0">
            <a:spAutoFit/>
          </a:bodyPr>
          <a:lstStyle/>
          <a:p>
            <a:r>
              <a:rPr lang="en-US" altLang="zh-TW" dirty="0" smtClean="0"/>
              <a:t>Source: </a:t>
            </a:r>
            <a:r>
              <a:rPr lang="zh-TW" altLang="en-US" dirty="0" smtClean="0"/>
              <a:t>經濟部生技醫藥產業發展推動小組</a:t>
            </a:r>
            <a:r>
              <a:rPr lang="en-US" altLang="zh-TW" dirty="0" smtClean="0"/>
              <a:t>, </a:t>
            </a:r>
            <a:r>
              <a:rPr lang="zh-TW" altLang="en-US" dirty="0" smtClean="0"/>
              <a:t>財團法人醫藥工業技術發展中心</a:t>
            </a:r>
            <a:r>
              <a:rPr lang="en-US" altLang="zh-TW" dirty="0" smtClean="0"/>
              <a:t>, </a:t>
            </a:r>
            <a:r>
              <a:rPr lang="zh-TW" altLang="en-US" dirty="0" smtClean="0"/>
              <a:t>財團法人工業技術研究院產業科技國際策略發展所</a:t>
            </a:r>
            <a:r>
              <a:rPr lang="en-US" altLang="zh-TW" dirty="0" smtClean="0"/>
              <a:t>, 2020</a:t>
            </a:r>
            <a:r>
              <a:rPr lang="zh-TW" altLang="en-US" dirty="0" smtClean="0"/>
              <a:t>年</a:t>
            </a:r>
            <a:endParaRPr lang="zh-TW" altLang="en-US" dirty="0"/>
          </a:p>
        </p:txBody>
      </p:sp>
    </p:spTree>
    <p:extLst>
      <p:ext uri="{BB962C8B-B14F-4D97-AF65-F5344CB8AC3E}">
        <p14:creationId xmlns:p14="http://schemas.microsoft.com/office/powerpoint/2010/main" val="3553302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2019</a:t>
            </a:r>
            <a:r>
              <a:rPr lang="zh-TW" altLang="en-US" dirty="0" smtClean="0"/>
              <a:t>年全球醫材市場規模分布</a:t>
            </a:r>
            <a:endParaRPr lang="zh-TW" altLang="en-US" dirty="0"/>
          </a:p>
        </p:txBody>
      </p:sp>
      <p:sp>
        <p:nvSpPr>
          <p:cNvPr id="5" name="文字方塊 4"/>
          <p:cNvSpPr txBox="1"/>
          <p:nvPr/>
        </p:nvSpPr>
        <p:spPr>
          <a:xfrm>
            <a:off x="611560" y="5517232"/>
            <a:ext cx="7128792" cy="369332"/>
          </a:xfrm>
          <a:prstGeom prst="rect">
            <a:avLst/>
          </a:prstGeom>
          <a:noFill/>
        </p:spPr>
        <p:txBody>
          <a:bodyPr wrap="square" rtlCol="0">
            <a:spAutoFit/>
          </a:bodyPr>
          <a:lstStyle/>
          <a:p>
            <a:r>
              <a:rPr lang="en-US" altLang="zh-TW" dirty="0" smtClean="0"/>
              <a:t>Source: BMI, </a:t>
            </a:r>
            <a:r>
              <a:rPr lang="zh-TW" altLang="en-US" dirty="0" smtClean="0"/>
              <a:t>工研院產科國際所</a:t>
            </a:r>
            <a:r>
              <a:rPr lang="en-US" altLang="zh-TW" dirty="0" smtClean="0"/>
              <a:t>, 2020</a:t>
            </a:r>
            <a:r>
              <a:rPr lang="zh-TW" altLang="en-US" dirty="0" smtClean="0"/>
              <a:t>年</a:t>
            </a:r>
            <a:r>
              <a:rPr lang="en-US" altLang="zh-TW" dirty="0"/>
              <a:t>4</a:t>
            </a:r>
            <a:r>
              <a:rPr lang="zh-TW" altLang="en-US" dirty="0" smtClean="0"/>
              <a:t>月</a:t>
            </a:r>
            <a:endParaRPr lang="zh-TW" alt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35075"/>
            <a:ext cx="7219950"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94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2019</a:t>
            </a:r>
            <a:r>
              <a:rPr lang="zh-TW" altLang="en-US" dirty="0" smtClean="0"/>
              <a:t>年全球藥品</a:t>
            </a:r>
            <a:r>
              <a:rPr lang="zh-TW" altLang="en-US" dirty="0"/>
              <a:t>市場規模分布</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39" y="1628799"/>
            <a:ext cx="8653486" cy="3773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611560" y="5517232"/>
            <a:ext cx="7128792" cy="646331"/>
          </a:xfrm>
          <a:prstGeom prst="rect">
            <a:avLst/>
          </a:prstGeom>
          <a:noFill/>
        </p:spPr>
        <p:txBody>
          <a:bodyPr wrap="square" rtlCol="0">
            <a:spAutoFit/>
          </a:bodyPr>
          <a:lstStyle/>
          <a:p>
            <a:r>
              <a:rPr lang="en-US" altLang="zh-TW" dirty="0" smtClean="0"/>
              <a:t>Source: The Global Medicine spending and Usage Trends, Outlook to 2024, IQVIA, 2020</a:t>
            </a:r>
            <a:r>
              <a:rPr lang="zh-TW" altLang="en-US" dirty="0" smtClean="0"/>
              <a:t>年</a:t>
            </a:r>
            <a:r>
              <a:rPr lang="en-US" altLang="zh-TW" dirty="0" smtClean="0"/>
              <a:t>3</a:t>
            </a:r>
            <a:r>
              <a:rPr lang="zh-TW" altLang="en-US" dirty="0" smtClean="0"/>
              <a:t>月</a:t>
            </a:r>
            <a:endParaRPr lang="zh-TW" altLang="en-US" dirty="0"/>
          </a:p>
        </p:txBody>
      </p:sp>
    </p:spTree>
    <p:extLst>
      <p:ext uri="{BB962C8B-B14F-4D97-AF65-F5344CB8AC3E}">
        <p14:creationId xmlns:p14="http://schemas.microsoft.com/office/powerpoint/2010/main" val="3946714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smtClean="0"/>
              <a:t>2018 </a:t>
            </a:r>
            <a:r>
              <a:rPr lang="zh-TW" altLang="en-US" sz="3200" dirty="0" smtClean="0"/>
              <a:t>至</a:t>
            </a:r>
            <a:r>
              <a:rPr lang="en-US" altLang="zh-TW" sz="3200" dirty="0"/>
              <a:t> </a:t>
            </a:r>
            <a:r>
              <a:rPr lang="en-US" altLang="zh-TW" sz="3200" dirty="0" smtClean="0"/>
              <a:t>2024</a:t>
            </a:r>
            <a:r>
              <a:rPr lang="zh-TW" altLang="en-US" sz="3200" dirty="0" smtClean="0"/>
              <a:t>年全球前十大治療藥分類領域</a:t>
            </a:r>
            <a:endParaRPr lang="zh-TW" altLang="en-US" sz="32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47736"/>
            <a:ext cx="7240166" cy="457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1102893" y="6163111"/>
            <a:ext cx="7128792" cy="369332"/>
          </a:xfrm>
          <a:prstGeom prst="rect">
            <a:avLst/>
          </a:prstGeom>
          <a:noFill/>
        </p:spPr>
        <p:txBody>
          <a:bodyPr wrap="square" rtlCol="0">
            <a:spAutoFit/>
          </a:bodyPr>
          <a:lstStyle/>
          <a:p>
            <a:r>
              <a:rPr lang="en-US" altLang="zh-TW" dirty="0" smtClean="0"/>
              <a:t>Source: World Preview 2019, Outlook to 2024, </a:t>
            </a:r>
            <a:r>
              <a:rPr lang="en-US" altLang="zh-TW" dirty="0" err="1" smtClean="0"/>
              <a:t>EvaluatePharm</a:t>
            </a:r>
            <a:r>
              <a:rPr lang="en-US" altLang="zh-TW" dirty="0" smtClean="0"/>
              <a:t>, 2019</a:t>
            </a:r>
            <a:r>
              <a:rPr lang="zh-TW" altLang="en-US" dirty="0" smtClean="0"/>
              <a:t>年</a:t>
            </a:r>
            <a:r>
              <a:rPr lang="en-US" altLang="zh-TW" dirty="0"/>
              <a:t>6</a:t>
            </a:r>
            <a:r>
              <a:rPr lang="zh-TW" altLang="en-US" dirty="0" smtClean="0"/>
              <a:t>月</a:t>
            </a:r>
            <a:endParaRPr lang="zh-TW" altLang="en-US" dirty="0"/>
          </a:p>
        </p:txBody>
      </p:sp>
    </p:spTree>
    <p:extLst>
      <p:ext uri="{BB962C8B-B14F-4D97-AF65-F5344CB8AC3E}">
        <p14:creationId xmlns:p14="http://schemas.microsoft.com/office/powerpoint/2010/main" val="277058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8229600" cy="1143000"/>
          </a:xfrm>
        </p:spPr>
        <p:txBody>
          <a:bodyPr>
            <a:noAutofit/>
          </a:bodyPr>
          <a:lstStyle/>
          <a:p>
            <a:r>
              <a:rPr lang="en-US" altLang="zh-TW" sz="3200" dirty="0" smtClean="0"/>
              <a:t>2019</a:t>
            </a:r>
            <a:r>
              <a:rPr lang="zh-TW" altLang="en-US" sz="3200" dirty="0" smtClean="0"/>
              <a:t>年全球前十大藥物及銷售額</a:t>
            </a:r>
            <a:endParaRPr lang="zh-TW" alt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173573"/>
            <a:ext cx="6199783" cy="495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097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癌症治療的進步</a:t>
            </a:r>
            <a:endParaRPr lang="zh-TW" altLang="en-US" dirty="0"/>
          </a:p>
        </p:txBody>
      </p:sp>
      <p:sp>
        <p:nvSpPr>
          <p:cNvPr id="3" name="內容版面配置區 2"/>
          <p:cNvSpPr>
            <a:spLocks noGrp="1"/>
          </p:cNvSpPr>
          <p:nvPr>
            <p:ph idx="1"/>
          </p:nvPr>
        </p:nvSpPr>
        <p:spPr>
          <a:xfrm>
            <a:off x="302840" y="1600200"/>
            <a:ext cx="8229600" cy="4525963"/>
          </a:xfrm>
        </p:spPr>
        <p:txBody>
          <a:bodyPr>
            <a:normAutofit/>
          </a:bodyPr>
          <a:lstStyle/>
          <a:p>
            <a:r>
              <a:rPr lang="zh-TW" altLang="en-US" sz="2800" dirty="0" smtClean="0"/>
              <a:t>精準醫學</a:t>
            </a:r>
            <a:endParaRPr lang="en-US" altLang="zh-TW" sz="2800" dirty="0" smtClean="0"/>
          </a:p>
          <a:p>
            <a:r>
              <a:rPr lang="zh-TW" altLang="en-US" sz="2800" dirty="0" smtClean="0"/>
              <a:t>標靶藥物</a:t>
            </a:r>
            <a:endParaRPr lang="en-US" altLang="zh-TW" sz="2800" dirty="0" smtClean="0"/>
          </a:p>
          <a:p>
            <a:r>
              <a:rPr lang="zh-TW" altLang="en-US" sz="2800" dirty="0" smtClean="0"/>
              <a:t>免疫藥物</a:t>
            </a:r>
            <a:endParaRPr lang="en-US" altLang="zh-TW" sz="2800" dirty="0" smtClean="0"/>
          </a:p>
          <a:p>
            <a:r>
              <a:rPr lang="zh-TW" altLang="en-US" sz="2800" dirty="0" smtClean="0"/>
              <a:t>藥物合併學</a:t>
            </a:r>
            <a:endParaRPr lang="en-US" altLang="zh-TW" sz="2800" dirty="0" smtClean="0"/>
          </a:p>
          <a:p>
            <a:r>
              <a:rPr lang="zh-TW" altLang="en-US" sz="2800" dirty="0"/>
              <a:t>生物技術的進步</a:t>
            </a:r>
          </a:p>
        </p:txBody>
      </p:sp>
      <p:pic>
        <p:nvPicPr>
          <p:cNvPr id="12290" name="Picture 2" descr="Five year cancer survival rates usa v2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1340768"/>
            <a:ext cx="5364089" cy="393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7372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6E.uTMXpUeYeKXylcvZ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6E.uTMXpUeYeKXylcvZKg"/>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8389</TotalTime>
  <Words>1525</Words>
  <Application>Microsoft Office PowerPoint</Application>
  <PresentationFormat>如螢幕大小 (4:3)</PresentationFormat>
  <Paragraphs>257</Paragraphs>
  <Slides>39</Slides>
  <Notes>2</Notes>
  <HiddenSlides>0</HiddenSlides>
  <MMClips>0</MMClips>
  <ScaleCrop>false</ScaleCrop>
  <HeadingPairs>
    <vt:vector size="4" baseType="variant">
      <vt:variant>
        <vt:lpstr>佈景主題</vt:lpstr>
      </vt:variant>
      <vt:variant>
        <vt:i4>3</vt:i4>
      </vt:variant>
      <vt:variant>
        <vt:lpstr>投影片標題</vt:lpstr>
      </vt:variant>
      <vt:variant>
        <vt:i4>39</vt:i4>
      </vt:variant>
    </vt:vector>
  </HeadingPairs>
  <TitlesOfParts>
    <vt:vector size="42" baseType="lpstr">
      <vt:lpstr>Office 佈景主題</vt:lpstr>
      <vt:lpstr>1_Office 佈景主題</vt:lpstr>
      <vt:lpstr>2_Office 佈景主題</vt:lpstr>
      <vt:lpstr>生技醫療產業的發展與趨勢 從個人保健至產業投資 以癌症藥物開發為例</vt:lpstr>
      <vt:lpstr>大綱</vt:lpstr>
      <vt:lpstr>宏觀: 生技醫療產業的範疇</vt:lpstr>
      <vt:lpstr>台灣生技產業營業額成長趨勢</vt:lpstr>
      <vt:lpstr>2019年全球醫材市場規模分布</vt:lpstr>
      <vt:lpstr>2019年全球藥品市場規模分布</vt:lpstr>
      <vt:lpstr>2018 至 2024年全球前十大治療藥分類領域</vt:lpstr>
      <vt:lpstr>2019年全球前十大藥物及銷售額</vt:lpstr>
      <vt:lpstr>癌症治療的進步</vt:lpstr>
      <vt:lpstr>癌症腫瘤的形成 一種細胞的進化</vt:lpstr>
      <vt:lpstr>癌症是基因與免疫的疾病</vt:lpstr>
      <vt:lpstr>精準醫學: 個人化的重要性</vt:lpstr>
      <vt:lpstr>精準醫學的新聞熱度</vt:lpstr>
      <vt:lpstr>過去與現行主流臨床個案的探討</vt:lpstr>
      <vt:lpstr>PowerPoint 簡報</vt:lpstr>
      <vt:lpstr>PowerPoint 簡報</vt:lpstr>
      <vt:lpstr>精準醫學的定義</vt:lpstr>
      <vt:lpstr>生物學的中心法則 - Central Dogma</vt:lpstr>
      <vt:lpstr>基因如同是 “生命的設計圖”</vt:lpstr>
      <vt:lpstr>例如: 酵素酶Aldh2(乙醛脫氫酶2)的轉譯與酒精代謝的功能</vt:lpstr>
      <vt:lpstr>乙醛脫氫酶2 (ALDH2) 基因變異與喝酒潮紅反應</vt:lpstr>
      <vt:lpstr>SNPs 和遺傳性疾病</vt:lpstr>
      <vt:lpstr>PowerPoint 簡報</vt:lpstr>
      <vt:lpstr>PowerPoint 簡報</vt:lpstr>
      <vt:lpstr>肺腺癌</vt:lpstr>
      <vt:lpstr>標靶藥物治療</vt:lpstr>
      <vt:lpstr>PowerPoint 簡報</vt:lpstr>
      <vt:lpstr>PowerPoint 簡報</vt:lpstr>
      <vt:lpstr>癌症是基因與免疫的疾病</vt:lpstr>
      <vt:lpstr>有效的免疫治療循環</vt:lpstr>
      <vt:lpstr>免疫治療</vt:lpstr>
      <vt:lpstr>PowerPoint 簡報</vt:lpstr>
      <vt:lpstr>PowerPoint 簡報</vt:lpstr>
      <vt:lpstr>癌症治療的進化</vt:lpstr>
      <vt:lpstr>藥物合併療法</vt:lpstr>
      <vt:lpstr>PowerPoint 簡報</vt:lpstr>
      <vt:lpstr>PowerPoint 簡報</vt:lpstr>
      <vt:lpstr>人體陰陽調和</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劉朝瀚</dc:creator>
  <cp:lastModifiedBy>劉朝瀚</cp:lastModifiedBy>
  <cp:revision>102</cp:revision>
  <dcterms:created xsi:type="dcterms:W3CDTF">2017-01-20T05:30:17Z</dcterms:created>
  <dcterms:modified xsi:type="dcterms:W3CDTF">2020-07-30T04:54:02Z</dcterms:modified>
</cp:coreProperties>
</file>