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685" r:id="rId2"/>
    <p:sldMasterId id="2147483697" r:id="rId3"/>
    <p:sldMasterId id="2147483918" r:id="rId4"/>
  </p:sldMasterIdLst>
  <p:notesMasterIdLst>
    <p:notesMasterId r:id="rId21"/>
  </p:notesMasterIdLst>
  <p:handoutMasterIdLst>
    <p:handoutMasterId r:id="rId22"/>
  </p:handoutMasterIdLst>
  <p:sldIdLst>
    <p:sldId id="312" r:id="rId5"/>
    <p:sldId id="622" r:id="rId6"/>
    <p:sldId id="284" r:id="rId7"/>
    <p:sldId id="293" r:id="rId8"/>
    <p:sldId id="608" r:id="rId9"/>
    <p:sldId id="275" r:id="rId10"/>
    <p:sldId id="274" r:id="rId11"/>
    <p:sldId id="625" r:id="rId12"/>
    <p:sldId id="624" r:id="rId13"/>
    <p:sldId id="629" r:id="rId14"/>
    <p:sldId id="626" r:id="rId15"/>
    <p:sldId id="627" r:id="rId16"/>
    <p:sldId id="628" r:id="rId17"/>
    <p:sldId id="630" r:id="rId18"/>
    <p:sldId id="631" r:id="rId19"/>
    <p:sldId id="591" r:id="rId20"/>
  </p:sldIdLst>
  <p:sldSz cx="9144000" cy="6858000" type="screen4x3"/>
  <p:notesSz cx="6805613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99CCFF"/>
    <a:srgbClr val="FF99FF"/>
    <a:srgbClr val="CCFFFF"/>
    <a:srgbClr val="CCFFCC"/>
    <a:srgbClr val="FFFF99"/>
    <a:srgbClr val="FF9900"/>
    <a:srgbClr val="CC3300"/>
    <a:srgbClr val="FF5050"/>
    <a:srgbClr val="FFE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0" autoAdjust="0"/>
    <p:restoredTop sz="99414" autoAdjust="0"/>
  </p:normalViewPr>
  <p:slideViewPr>
    <p:cSldViewPr>
      <p:cViewPr varScale="1">
        <p:scale>
          <a:sx n="87" d="100"/>
          <a:sy n="87" d="100"/>
        </p:scale>
        <p:origin x="1445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874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96" tIns="45798" rIns="91596" bIns="45798" numCol="1" anchor="t" anchorCtr="0" compatLnSpc="1">
            <a:prstTxWarp prst="textNoShape">
              <a:avLst/>
            </a:prstTxWarp>
          </a:bodyPr>
          <a:lstStyle>
            <a:lvl1pPr defTabSz="915902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 bwMode="auto">
          <a:xfrm>
            <a:off x="3854451" y="1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96" tIns="45798" rIns="91596" bIns="45798" numCol="1" anchor="t" anchorCtr="0" compatLnSpc="1">
            <a:prstTxWarp prst="textNoShape">
              <a:avLst/>
            </a:prstTxWarp>
          </a:bodyPr>
          <a:lstStyle>
            <a:lvl1pPr algn="r" defTabSz="915902">
              <a:defRPr sz="1200"/>
            </a:lvl1pPr>
          </a:lstStyle>
          <a:p>
            <a:pPr>
              <a:defRPr/>
            </a:pPr>
            <a:fld id="{1F3287D8-F6DC-4107-83BE-FA0B36E25B94}" type="datetimeFigureOut">
              <a:rPr lang="zh-TW" altLang="en-US"/>
              <a:pPr>
                <a:defRPr/>
              </a:pPr>
              <a:t>2022/7/20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 bwMode="auto">
          <a:xfrm>
            <a:off x="1" y="9439278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96" tIns="45798" rIns="91596" bIns="45798" numCol="1" anchor="b" anchorCtr="0" compatLnSpc="1">
            <a:prstTxWarp prst="textNoShape">
              <a:avLst/>
            </a:prstTxWarp>
          </a:bodyPr>
          <a:lstStyle>
            <a:lvl1pPr defTabSz="915902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 bwMode="auto">
          <a:xfrm>
            <a:off x="3854451" y="9439278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96" tIns="45798" rIns="91596" bIns="45798" numCol="1" anchor="b" anchorCtr="0" compatLnSpc="1">
            <a:prstTxWarp prst="textNoShape">
              <a:avLst/>
            </a:prstTxWarp>
          </a:bodyPr>
          <a:lstStyle>
            <a:lvl1pPr algn="r" defTabSz="915902">
              <a:defRPr sz="1200"/>
            </a:lvl1pPr>
          </a:lstStyle>
          <a:p>
            <a:pPr>
              <a:defRPr/>
            </a:pPr>
            <a:fld id="{460CCA00-6C02-495A-BCAF-B2522933EBA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0203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6889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4451" y="1"/>
            <a:ext cx="2949575" cy="496889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040256D-31A7-4245-AA77-0EA0E995C5AB}" type="datetimeFigureOut">
              <a:rPr lang="zh-TW" altLang="en-US" smtClean="0"/>
              <a:pPr/>
              <a:t>2022/7/20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9" y="4721227"/>
            <a:ext cx="5443537" cy="4471988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4451" y="9440863"/>
            <a:ext cx="2949575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44520AB3-74D3-41F6-97CD-E1B87250A6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382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0AB3-74D3-41F6-97CD-E1B87250A629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9442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0AB3-74D3-41F6-97CD-E1B87250A629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066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30DB4D48-C57E-724C-830C-8185AC8088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0DD108A1-840B-4144-9B1D-BC5C51860120}" type="slidenum">
              <a:rPr lang="en-US" altLang="zh-TW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9</a:t>
            </a:fld>
            <a:endParaRPr lang="en-US" altLang="zh-TW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B202F42D-D959-2049-B84B-6A48FDD1D5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8913ADB4-2213-FC45-AF73-B1CD2F50ED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33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0AB3-74D3-41F6-97CD-E1B87250A629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0666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094865E-BBC2-1942-9C5E-B7F317B7DC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D2C4A00-36DF-9242-87DF-52D601A6A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663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0AD78F31-28E7-D04F-9AC4-5BB9799F4F0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06" tIns="45153" rIns="90306" bIns="45153" anchor="b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BE6DC1C2-B2AF-C84B-8EB7-4D35E9848999}" type="slidenum">
              <a:rPr lang="en-US" altLang="zh-TW" sz="12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/>
              <a:t>13</a:t>
            </a:fld>
            <a:endParaRPr lang="en-US" altLang="zh-TW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74E3D1D0-DF04-CA46-85CB-08917ABF53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909DA01B-CEEE-D644-A36A-B7CA461FF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23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0AB3-74D3-41F6-97CD-E1B87250A629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0666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41E6-BFE7-4202-9CAA-77C4506C6D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9552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41E6-BFE7-4202-9CAA-77C4506C6D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63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41E6-BFE7-4202-9CAA-77C4506C6D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727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6338D-5C4D-406A-A994-CB8D795CAC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B4590-1BC0-40D6-B2FE-F1A9949E153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57396-8415-47DF-9337-257EC0FDA57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55462-0262-4A53-9DB7-F719E86AE2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1904B-F247-486E-AB0D-B4B111AB0B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4F44D-4F3E-4B75-9BF2-9ED1EA5590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48010-2007-4ADA-989E-652375D429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CF84B-E5D7-4ADE-B485-0A356DCC3B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41E6-BFE7-4202-9CAA-77C4506C6D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9235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CD328-1AD0-451B-A122-702BE94047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2FB29-BBAE-4E17-ABCA-8E0F22F94A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F91F8-7B92-4E19-B6CA-849BA7D218A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723D-20D0-443A-9E30-85082D912F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95D3D-BCCC-48AF-9F8F-3B8D148213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185BE-2085-4E5E-A754-4B3E871A9A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81DA7-7D44-45EE-A221-3EAD18A445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81E73-0210-4D6E-A06F-CCF430F965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55E05-8788-429A-8C62-542E0C5A9B2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028CE-9FEF-4527-BC65-39C001833E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41E6-BFE7-4202-9CAA-77C4506C6D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056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96B0B-67E7-450D-A6DB-34698FDB14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6F5BB-E895-49DB-AE11-CDC1B565ED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5004F-8EFC-4743-B162-F4D2222CAB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0061D-99AA-4E54-87BF-43E1F1ACF8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941F0390-4F50-4781-A88D-FC1285F52804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976F39F-8063-4E23-A952-DF2FEDEFA9BA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2732-0FD7-442D-B41B-28F3E5FA502F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5592D-04F2-4C4B-BECC-66864628118F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8AC175AC-8679-4D8E-811D-1F54F990D86D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3F4B4-A544-4CBE-9E94-10CF404FA2C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41E6-BFE7-4202-9CAA-77C4506C6D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40277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46D0E-3F11-4AED-8157-3AED648A3FF7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D3573-968F-42D0-919D-890E477018B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0C622-7C4C-4146-B261-855393754A7D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C7230-50E8-4A81-8A05-ADAE64351BC7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0B90-CF56-4579-87DF-3952DC7D28D4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DE09-36BD-4B1D-9B39-45245FDF786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DE09-36BD-4B1D-9B39-45245FDF786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6264275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267CB86-B9B6-3644-9C86-66FCF6BE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A47438C-4B68-4B4E-93EF-71CEF2044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21740BB-0929-AC46-A9D6-072E317C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D7466D-EC4D-F74F-9186-4678AD9B886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41538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DE09-36BD-4B1D-9B39-45245FDF786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B9BFA3A-49C2-0D4E-8140-9E7DC267DE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F3350E-5326-DF48-A56E-85F9FC4C6E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DC33962-62B3-784D-8935-F37C888B3B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2B9CC-0725-1F49-B61C-ED3722CA233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3687709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41E6-BFE7-4202-9CAA-77C4506C6D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7099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2A954D-0715-3D4F-B697-C8A2A00CDD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17DC87-411A-294C-A1C0-FBEA1271F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6F542D-BB75-F948-9948-EC78AC236C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187CA-6019-914D-81AC-00AA77858E4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7818089"/>
      </p:ext>
    </p:extLst>
  </p:cSld>
  <p:clrMapOvr>
    <a:masterClrMapping/>
  </p:clrMapOvr>
  <p:transition spd="slow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DE09-36BD-4B1D-9B39-45245FDF786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6F39F-8063-4E23-A952-DF2FEDEFA9BA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971870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DE09-36BD-4B1D-9B39-45245FDF786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865921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DE09-36BD-4B1D-9B39-45245FDF786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3285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41E6-BFE7-4202-9CAA-77C4506C6D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41E6-BFE7-4202-9CAA-77C4506C6D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31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41E6-BFE7-4202-9CAA-77C4506C6D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13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41E6-BFE7-4202-9CAA-77C4506C6D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518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941E6-BFE7-4202-9CAA-77C4506C6D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442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331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11103A42-9B30-4B8C-A377-7B5FB21231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560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5D73A50A-4BD7-4937-9285-FAAEA9AED3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BD941E6-BFE7-4202-9CAA-77C4506C6DC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6" r:id="rId13"/>
    <p:sldLayoutId id="2147483937" r:id="rId14"/>
    <p:sldLayoutId id="2147483938" r:id="rId15"/>
    <p:sldLayoutId id="2147483939" r:id="rId16"/>
    <p:sldLayoutId id="2147483940" r:id="rId17"/>
    <p:sldLayoutId id="2147483945" r:id="rId18"/>
    <p:sldLayoutId id="2147483732" r:id="rId19"/>
    <p:sldLayoutId id="2147483946" r:id="rId20"/>
    <p:sldLayoutId id="2147483947" r:id="rId2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1043608" y="116885"/>
            <a:ext cx="6769100" cy="103105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dist">
              <a:spcBef>
                <a:spcPts val="600"/>
              </a:spcBef>
              <a:defRPr/>
            </a:pPr>
            <a:r>
              <a:rPr lang="zh-TW" altLang="en-US" sz="2800" b="1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j-ea"/>
                <a:ea typeface="+mj-ea"/>
              </a:rPr>
              <a:t>財團法人第一社會福利基金會</a:t>
            </a:r>
            <a:endParaRPr lang="en-US" altLang="zh-TW" sz="2800" b="1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+mj-ea"/>
              <a:ea typeface="+mj-ea"/>
            </a:endParaRPr>
          </a:p>
          <a:p>
            <a:pPr algn="dist">
              <a:spcBef>
                <a:spcPts val="600"/>
              </a:spcBef>
              <a:defRPr/>
            </a:pPr>
            <a:r>
              <a:rPr lang="zh-TW" altLang="en-US" sz="2800" b="1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j-ea"/>
                <a:ea typeface="+mj-ea"/>
              </a:rPr>
              <a:t>新北市愛立發展中心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7DE09-36BD-4B1D-9B39-45245FDF7862}" type="slidenum">
              <a:rPr lang="en-US" altLang="zh-TW" smtClean="0"/>
              <a:pPr>
                <a:defRPr/>
              </a:pPr>
              <a:t>1</a:t>
            </a:fld>
            <a:endParaRPr lang="en-US" altLang="zh-TW" dirty="0"/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467544" y="2420888"/>
            <a:ext cx="828092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4000" b="1" dirty="0" smtClean="0"/>
              <a:t>「</a:t>
            </a:r>
            <a:r>
              <a:rPr lang="en-US" altLang="zh-TW" sz="4000" b="1" dirty="0"/>
              <a:t>111</a:t>
            </a:r>
            <a:r>
              <a:rPr lang="zh-TW" altLang="en-US" sz="4000" b="1" dirty="0"/>
              <a:t>年度</a:t>
            </a:r>
            <a:r>
              <a:rPr lang="zh-TW" altLang="en-US" sz="4000" b="1" dirty="0" smtClean="0"/>
              <a:t>「」</a:t>
            </a:r>
            <a:r>
              <a:rPr lang="zh-TW" altLang="en-US" sz="4000" b="1" dirty="0"/>
              <a:t>」</a:t>
            </a:r>
            <a:endParaRPr lang="en-US" altLang="zh-TW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67544" y="2217748"/>
            <a:ext cx="8352928" cy="1822051"/>
          </a:xfrm>
          <a:prstGeom prst="roundRect">
            <a:avLst>
              <a:gd name="adj" fmla="val 8463"/>
            </a:avLst>
          </a:prstGeom>
          <a:solidFill>
            <a:srgbClr val="FFE2C5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</a:rPr>
              <a:t>向  土城中央扶輪社</a:t>
            </a:r>
            <a:endParaRPr lang="en-US" altLang="zh-TW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07904" y="4335069"/>
            <a:ext cx="20577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</a:rPr>
              <a:t>致謝</a:t>
            </a:r>
            <a:endParaRPr lang="en-US" altLang="zh-TW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37336" y="260648"/>
            <a:ext cx="772715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3600" b="1" cap="all" dirty="0">
                <a:effectLst>
                  <a:reflection blurRad="12700" stA="48000" endA="300" endPos="55000" dir="5400000" sy="-90000" algn="bl" rotWithShape="0"/>
                </a:effectLst>
                <a:latin typeface="華康正顏楷體W5(P)" pitchFamily="66" charset="-120"/>
                <a:ea typeface="華康正顏楷體W5(P)" pitchFamily="66" charset="-120"/>
                <a:cs typeface="+mj-cs"/>
              </a:rPr>
              <a:t>提供專業團隊來中心提供服務</a:t>
            </a:r>
          </a:p>
        </p:txBody>
      </p:sp>
      <p:pic>
        <p:nvPicPr>
          <p:cNvPr id="6" name="Picture 7" descr="C:\Users\user\Desktop\IMG_29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15" y="4332217"/>
            <a:ext cx="24638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:\Users\user\Desktop\SDC116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999" y="4308945"/>
            <a:ext cx="2405419" cy="180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/>
          <p:nvPr/>
        </p:nvSpPr>
        <p:spPr bwMode="auto">
          <a:xfrm>
            <a:off x="683568" y="6232945"/>
            <a:ext cx="18261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zh-TW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itchFamily="49" charset="-120"/>
                <a:ea typeface="華康中圓體" pitchFamily="49" charset="-120"/>
              </a:rPr>
              <a:t>社工</a:t>
            </a:r>
            <a:r>
              <a:rPr lang="zh-TW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itchFamily="49" charset="-120"/>
                <a:ea typeface="華康中圓體" pitchFamily="49" charset="-120"/>
              </a:rPr>
              <a:t>協助陪同就醫</a:t>
            </a:r>
          </a:p>
        </p:txBody>
      </p:sp>
      <p:sp>
        <p:nvSpPr>
          <p:cNvPr id="13" name="文字方塊 12"/>
          <p:cNvSpPr txBox="1"/>
          <p:nvPr/>
        </p:nvSpPr>
        <p:spPr bwMode="auto">
          <a:xfrm>
            <a:off x="3223376" y="3741635"/>
            <a:ext cx="26462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zh-TW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itchFamily="49" charset="-120"/>
                <a:ea typeface="華康中圓體" pitchFamily="49" charset="-120"/>
              </a:rPr>
              <a:t>職能治療師</a:t>
            </a:r>
            <a:r>
              <a:rPr lang="zh-TW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itchFamily="49" charset="-120"/>
                <a:ea typeface="華康中圓體" pitchFamily="49" charset="-120"/>
              </a:rPr>
              <a:t>指導教保員技巧</a:t>
            </a:r>
          </a:p>
        </p:txBody>
      </p:sp>
      <p:sp>
        <p:nvSpPr>
          <p:cNvPr id="14" name="文字方塊 13"/>
          <p:cNvSpPr txBox="1"/>
          <p:nvPr/>
        </p:nvSpPr>
        <p:spPr bwMode="auto">
          <a:xfrm>
            <a:off x="6258045" y="3752668"/>
            <a:ext cx="2031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zh-TW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itchFamily="49" charset="-120"/>
                <a:ea typeface="華康中圓體" pitchFamily="49" charset="-120"/>
              </a:rPr>
              <a:t>物理治療師</a:t>
            </a:r>
            <a:r>
              <a:rPr lang="zh-TW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itchFamily="49" charset="-120"/>
                <a:ea typeface="華康中圓體" pitchFamily="49" charset="-120"/>
              </a:rPr>
              <a:t>個別復建</a:t>
            </a:r>
          </a:p>
        </p:txBody>
      </p:sp>
      <p:sp>
        <p:nvSpPr>
          <p:cNvPr id="15" name="文字方塊 14"/>
          <p:cNvSpPr txBox="1"/>
          <p:nvPr/>
        </p:nvSpPr>
        <p:spPr bwMode="auto">
          <a:xfrm>
            <a:off x="465886" y="3740896"/>
            <a:ext cx="24416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zh-TW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itchFamily="49" charset="-120"/>
                <a:ea typeface="華康中圓體" pitchFamily="49" charset="-120"/>
              </a:rPr>
              <a:t>體適能老師</a:t>
            </a:r>
            <a:r>
              <a:rPr lang="zh-TW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itchFamily="49" charset="-120"/>
                <a:ea typeface="華康中圓體" pitchFamily="49" charset="-120"/>
              </a:rPr>
              <a:t>帶領活動設計</a:t>
            </a:r>
          </a:p>
        </p:txBody>
      </p:sp>
      <p:sp>
        <p:nvSpPr>
          <p:cNvPr id="17" name="文字方塊 16"/>
          <p:cNvSpPr txBox="1"/>
          <p:nvPr/>
        </p:nvSpPr>
        <p:spPr bwMode="auto">
          <a:xfrm>
            <a:off x="6070999" y="6166386"/>
            <a:ext cx="24416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zh-TW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itchFamily="49" charset="-120"/>
                <a:ea typeface="華康中圓體" pitchFamily="49" charset="-120"/>
              </a:rPr>
              <a:t>語言治療師</a:t>
            </a:r>
            <a:r>
              <a:rPr lang="zh-TW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itchFamily="49" charset="-120"/>
                <a:ea typeface="華康中圓體" pitchFamily="49" charset="-120"/>
              </a:rPr>
              <a:t>評估吞嚥問題</a:t>
            </a:r>
          </a:p>
        </p:txBody>
      </p:sp>
      <p:pic>
        <p:nvPicPr>
          <p:cNvPr id="18" name="Picture 20" descr="C:\Users\user\Desktop\IMG_69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80" y="4332217"/>
            <a:ext cx="253682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字方塊 18"/>
          <p:cNvSpPr txBox="1"/>
          <p:nvPr/>
        </p:nvSpPr>
        <p:spPr bwMode="auto">
          <a:xfrm>
            <a:off x="3192854" y="6262585"/>
            <a:ext cx="26468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zh-TW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itchFamily="49" charset="-120"/>
                <a:ea typeface="華康中圓體" pitchFamily="49" charset="-120"/>
              </a:rPr>
              <a:t>專業音樂老師</a:t>
            </a:r>
            <a:r>
              <a:rPr lang="zh-TW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itchFamily="49" charset="-120"/>
                <a:ea typeface="華康中圓體" pitchFamily="49" charset="-120"/>
              </a:rPr>
              <a:t>設計表演曲目</a:t>
            </a:r>
          </a:p>
        </p:txBody>
      </p:sp>
      <p:pic>
        <p:nvPicPr>
          <p:cNvPr id="16" name="圖片 24">
            <a:extLst>
              <a:ext uri="{FF2B5EF4-FFF2-40B4-BE49-F238E27FC236}">
                <a16:creationId xmlns:a16="http://schemas.microsoft.com/office/drawing/2014/main" id="{BBD2BE0C-9E8B-8342-84B5-832F0F794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158" y="1266371"/>
            <a:ext cx="24479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圖片 23">
            <a:extLst>
              <a:ext uri="{FF2B5EF4-FFF2-40B4-BE49-F238E27FC236}">
                <a16:creationId xmlns:a16="http://schemas.microsoft.com/office/drawing/2014/main" id="{F317614D-68C7-BA42-BEBF-0D312F6D5F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717" y="1272952"/>
            <a:ext cx="24479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圖片 22">
            <a:extLst>
              <a:ext uri="{FF2B5EF4-FFF2-40B4-BE49-F238E27FC236}">
                <a16:creationId xmlns:a16="http://schemas.microsoft.com/office/drawing/2014/main" id="{FBA9C29A-B0A0-F742-A06E-FF6173B598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53" y="1268760"/>
            <a:ext cx="24082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2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2C70E9B-C12D-1E4F-AF41-1BEC17D477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9602" y="95444"/>
            <a:ext cx="6965573" cy="863600"/>
          </a:xfrm>
        </p:spPr>
        <p:txBody>
          <a:bodyPr/>
          <a:lstStyle/>
          <a:p>
            <a:pPr eaLnBrk="1" hangingPunct="1"/>
            <a:r>
              <a:rPr lang="zh-TW" altLang="en-US" sz="3200" b="1" dirty="0">
                <a:solidFill>
                  <a:schemeClr val="tx1"/>
                </a:solidFill>
                <a:latin typeface="華康正顏楷體W5(P)" pitchFamily="66" charset="-120"/>
                <a:ea typeface="華康正顏楷體W5(P)" pitchFamily="66" charset="-120"/>
              </a:rPr>
              <a:t>促進服務對象與社區互動及融合參與</a:t>
            </a:r>
          </a:p>
        </p:txBody>
      </p:sp>
      <p:pic>
        <p:nvPicPr>
          <p:cNvPr id="14339" name="Picture 4" descr="100_5103">
            <a:extLst>
              <a:ext uri="{FF2B5EF4-FFF2-40B4-BE49-F238E27FC236}">
                <a16:creationId xmlns:a16="http://schemas.microsoft.com/office/drawing/2014/main" id="{FE29F628-6126-814F-A9F9-BD077DE5F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069" y="4260850"/>
            <a:ext cx="2519363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SDC10005">
            <a:extLst>
              <a:ext uri="{FF2B5EF4-FFF2-40B4-BE49-F238E27FC236}">
                <a16:creationId xmlns:a16="http://schemas.microsoft.com/office/drawing/2014/main" id="{7B4251B0-ABB1-D942-B50D-0A7460224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4290218"/>
            <a:ext cx="2376487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6">
            <a:extLst>
              <a:ext uri="{FF2B5EF4-FFF2-40B4-BE49-F238E27FC236}">
                <a16:creationId xmlns:a16="http://schemas.microsoft.com/office/drawing/2014/main" id="{26DE29AA-A4EF-1542-850B-E781C4408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23" y="6123781"/>
            <a:ext cx="2376487" cy="369888"/>
          </a:xfrm>
          <a:prstGeom prst="rect">
            <a:avLst/>
          </a:prstGeom>
          <a:solidFill>
            <a:srgbClr val="FFFF99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b="1" dirty="0">
                <a:solidFill>
                  <a:srgbClr val="003399"/>
                </a:solidFill>
                <a:ea typeface="標楷體" panose="02010601000101010101" pitchFamily="2" charset="-120"/>
              </a:rPr>
              <a:t>社區跳蚤活動</a:t>
            </a:r>
          </a:p>
        </p:txBody>
      </p:sp>
      <p:sp>
        <p:nvSpPr>
          <p:cNvPr id="14342" name="Text Box 7">
            <a:extLst>
              <a:ext uri="{FF2B5EF4-FFF2-40B4-BE49-F238E27FC236}">
                <a16:creationId xmlns:a16="http://schemas.microsoft.com/office/drawing/2014/main" id="{0F3A76E2-AE3D-4C43-A077-7DB6C17D8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675" y="6101715"/>
            <a:ext cx="2524125" cy="369888"/>
          </a:xfrm>
          <a:prstGeom prst="rect">
            <a:avLst/>
          </a:prstGeom>
          <a:solidFill>
            <a:srgbClr val="FFFF99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b="1" dirty="0">
                <a:solidFill>
                  <a:srgbClr val="003399"/>
                </a:solidFill>
                <a:ea typeface="標楷體" panose="02010601000101010101" pitchFamily="2" charset="-120"/>
              </a:rPr>
              <a:t>融合運動會</a:t>
            </a:r>
          </a:p>
        </p:txBody>
      </p:sp>
      <p:sp>
        <p:nvSpPr>
          <p:cNvPr id="14343" name="Text Box 8">
            <a:extLst>
              <a:ext uri="{FF2B5EF4-FFF2-40B4-BE49-F238E27FC236}">
                <a16:creationId xmlns:a16="http://schemas.microsoft.com/office/drawing/2014/main" id="{53A41763-CBBA-7C47-8BB7-566243505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688" y="6105525"/>
            <a:ext cx="2447925" cy="369332"/>
          </a:xfrm>
          <a:prstGeom prst="rect">
            <a:avLst/>
          </a:prstGeom>
          <a:solidFill>
            <a:srgbClr val="FFFF99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b="1" dirty="0" smtClean="0">
                <a:solidFill>
                  <a:srgbClr val="003399"/>
                </a:solidFill>
                <a:ea typeface="標楷體" panose="02010601000101010101" pitchFamily="2" charset="-120"/>
              </a:rPr>
              <a:t>志工服務社區回饋</a:t>
            </a:r>
            <a:endParaRPr lang="zh-TW" altLang="en-US" b="1" dirty="0">
              <a:solidFill>
                <a:srgbClr val="003399"/>
              </a:solidFill>
              <a:ea typeface="標楷體" panose="02010601000101010101" pitchFamily="2" charset="-120"/>
            </a:endParaRPr>
          </a:p>
        </p:txBody>
      </p:sp>
      <p:pic>
        <p:nvPicPr>
          <p:cNvPr id="14344" name="Picture 10" descr="DSC04610">
            <a:extLst>
              <a:ext uri="{FF2B5EF4-FFF2-40B4-BE49-F238E27FC236}">
                <a16:creationId xmlns:a16="http://schemas.microsoft.com/office/drawing/2014/main" id="{82295A52-F8FC-884C-9005-C35328E1D48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623" y="4253193"/>
            <a:ext cx="2447925" cy="1835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5" name="Picture 11" descr="P1030636">
            <a:extLst>
              <a:ext uri="{FF2B5EF4-FFF2-40B4-BE49-F238E27FC236}">
                <a16:creationId xmlns:a16="http://schemas.microsoft.com/office/drawing/2014/main" id="{A938B75E-6A57-AB48-9F9A-5F3ACC9AD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821498"/>
            <a:ext cx="237807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2" descr="P1120870">
            <a:extLst>
              <a:ext uri="{FF2B5EF4-FFF2-40B4-BE49-F238E27FC236}">
                <a16:creationId xmlns:a16="http://schemas.microsoft.com/office/drawing/2014/main" id="{8E51644A-BEFC-424F-B834-912C6F605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73238"/>
            <a:ext cx="24479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 Box 16">
            <a:extLst>
              <a:ext uri="{FF2B5EF4-FFF2-40B4-BE49-F238E27FC236}">
                <a16:creationId xmlns:a16="http://schemas.microsoft.com/office/drawing/2014/main" id="{7AE2A9B1-76FA-0341-BC8C-22D2A13AD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3653473"/>
            <a:ext cx="2447925" cy="400050"/>
          </a:xfrm>
          <a:prstGeom prst="rect">
            <a:avLst/>
          </a:prstGeom>
          <a:solidFill>
            <a:srgbClr val="FFFF99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000" b="1" dirty="0">
                <a:solidFill>
                  <a:srgbClr val="003399"/>
                </a:solidFill>
                <a:ea typeface="標楷體" panose="02010601000101010101" pitchFamily="2" charset="-120"/>
              </a:rPr>
              <a:t>社區用餐活動 </a:t>
            </a:r>
          </a:p>
        </p:txBody>
      </p:sp>
      <p:sp>
        <p:nvSpPr>
          <p:cNvPr id="14348" name="Text Box 18">
            <a:extLst>
              <a:ext uri="{FF2B5EF4-FFF2-40B4-BE49-F238E27FC236}">
                <a16:creationId xmlns:a16="http://schemas.microsoft.com/office/drawing/2014/main" id="{1072AD94-C982-CC4F-A932-6432E7B9A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0" y="3641725"/>
            <a:ext cx="2447925" cy="369888"/>
          </a:xfrm>
          <a:prstGeom prst="rect">
            <a:avLst/>
          </a:prstGeom>
          <a:solidFill>
            <a:srgbClr val="FFFF99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solidFill>
                  <a:srgbClr val="003399"/>
                </a:solidFill>
                <a:ea typeface="標楷體" panose="02010601000101010101" pitchFamily="2" charset="-120"/>
              </a:rPr>
              <a:t>     </a:t>
            </a:r>
            <a:r>
              <a:rPr lang="zh-TW" altLang="en-US" b="1">
                <a:solidFill>
                  <a:srgbClr val="003399"/>
                </a:solidFill>
                <a:ea typeface="標楷體" panose="02010601000101010101" pitchFamily="2" charset="-120"/>
              </a:rPr>
              <a:t>社區園遊會活動</a:t>
            </a:r>
          </a:p>
        </p:txBody>
      </p:sp>
      <p:sp>
        <p:nvSpPr>
          <p:cNvPr id="14349" name="Text Box 21">
            <a:extLst>
              <a:ext uri="{FF2B5EF4-FFF2-40B4-BE49-F238E27FC236}">
                <a16:creationId xmlns:a16="http://schemas.microsoft.com/office/drawing/2014/main" id="{66BAD625-6F0B-4F4E-93F1-330721326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675" y="3668713"/>
            <a:ext cx="2447925" cy="369887"/>
          </a:xfrm>
          <a:prstGeom prst="rect">
            <a:avLst/>
          </a:prstGeom>
          <a:solidFill>
            <a:srgbClr val="FFFF99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003399"/>
                </a:solidFill>
                <a:ea typeface="標楷體" panose="02010601000101010101" pitchFamily="2" charset="-120"/>
              </a:rPr>
              <a:t>啦啦隊表演活動</a:t>
            </a:r>
          </a:p>
        </p:txBody>
      </p:sp>
      <p:pic>
        <p:nvPicPr>
          <p:cNvPr id="14350" name="Picture 15" descr="D:\愛立主任\3愛立--照片\給公關組\107年年報給公關組-愛立\107年啦啦隊比賽.jpg">
            <a:extLst>
              <a:ext uri="{FF2B5EF4-FFF2-40B4-BE49-F238E27FC236}">
                <a16:creationId xmlns:a16="http://schemas.microsoft.com/office/drawing/2014/main" id="{B9FED609-A615-8640-82EA-75CDBEDF4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1800225"/>
            <a:ext cx="2492375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39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C2F177F-1E00-5643-A9B2-8639AE38E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6669" y="164435"/>
            <a:ext cx="7345337" cy="792163"/>
          </a:xfrm>
        </p:spPr>
        <p:txBody>
          <a:bodyPr/>
          <a:lstStyle/>
          <a:p>
            <a:pPr eaLnBrk="1" hangingPunct="1"/>
            <a:r>
              <a:rPr lang="zh-TW" altLang="en-US" sz="3200" b="1" dirty="0">
                <a:solidFill>
                  <a:schemeClr val="tx1"/>
                </a:solidFill>
                <a:latin typeface="華康正顏楷體W5(P)" pitchFamily="66" charset="-120"/>
                <a:ea typeface="華康正顏楷體W5(P)" pitchFamily="66" charset="-120"/>
              </a:rPr>
              <a:t>協助資源連結，減輕家庭長期照顧壓力</a:t>
            </a:r>
            <a:endParaRPr kumimoji="0" lang="zh-TW" altLang="en-US" sz="3200" b="1" dirty="0">
              <a:solidFill>
                <a:schemeClr val="tx1"/>
              </a:solidFill>
              <a:latin typeface="華康正顏楷體W5(P)" pitchFamily="66" charset="-120"/>
              <a:ea typeface="華康正顏楷體W5(P)" pitchFamily="66" charset="-120"/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A72AB079-3370-0042-A992-9A1E5A2BD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488" y="6021388"/>
            <a:ext cx="2087562" cy="369887"/>
          </a:xfrm>
          <a:prstGeom prst="rect">
            <a:avLst/>
          </a:prstGeom>
          <a:solidFill>
            <a:srgbClr val="FFFF6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solidFill>
                  <a:srgbClr val="0000FF"/>
                </a:solidFill>
                <a:latin typeface="Arial" panose="020B0604020202020204" pitchFamily="34" charset="0"/>
                <a:ea typeface="標楷體" panose="02010601000101010101" pitchFamily="2" charset="-120"/>
              </a:rPr>
              <a:t>母親節節慶活動</a:t>
            </a:r>
            <a:endParaRPr lang="en-US" altLang="zh-TW">
              <a:solidFill>
                <a:srgbClr val="0000FF"/>
              </a:solidFill>
              <a:latin typeface="Arial" panose="020B0604020202020204" pitchFamily="34" charset="0"/>
              <a:ea typeface="標楷體" panose="02010601000101010101" pitchFamily="2" charset="-120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900EE35A-E723-4B4C-89C5-CF864FACB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6021388"/>
            <a:ext cx="2087563" cy="369887"/>
          </a:xfrm>
          <a:prstGeom prst="rect">
            <a:avLst/>
          </a:prstGeom>
          <a:solidFill>
            <a:srgbClr val="FFFF6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solidFill>
                  <a:srgbClr val="0000FF"/>
                </a:solidFill>
                <a:latin typeface="Arial" panose="020B0604020202020204" pitchFamily="34" charset="0"/>
                <a:ea typeface="標楷體" panose="02010601000101010101" pitchFamily="2" charset="-120"/>
              </a:rPr>
              <a:t>親子旅遊活動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82F490A2-69BC-F94C-B698-2F90F6033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6021388"/>
            <a:ext cx="1981200" cy="369887"/>
          </a:xfrm>
          <a:prstGeom prst="rect">
            <a:avLst/>
          </a:prstGeom>
          <a:solidFill>
            <a:srgbClr val="FFFF6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2010601000101010101" pitchFamily="2" charset="-120"/>
              </a:rPr>
              <a:t>家長成長團體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12C68E6E-3252-B043-A12B-6A9978E26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021388"/>
            <a:ext cx="2087563" cy="369887"/>
          </a:xfrm>
          <a:prstGeom prst="rect">
            <a:avLst/>
          </a:prstGeom>
          <a:solidFill>
            <a:srgbClr val="FFFF6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solidFill>
                  <a:srgbClr val="0000FF"/>
                </a:solidFill>
                <a:latin typeface="Arial" panose="020B0604020202020204" pitchFamily="34" charset="0"/>
                <a:ea typeface="標楷體" panose="02010601000101010101" pitchFamily="2" charset="-120"/>
              </a:rPr>
              <a:t>親職講座</a:t>
            </a:r>
          </a:p>
        </p:txBody>
      </p:sp>
      <p:pic>
        <p:nvPicPr>
          <p:cNvPr id="15367" name="Picture 8" descr="P1030676">
            <a:extLst>
              <a:ext uri="{FF2B5EF4-FFF2-40B4-BE49-F238E27FC236}">
                <a16:creationId xmlns:a16="http://schemas.microsoft.com/office/drawing/2014/main" id="{12A93270-29E8-CC40-B7DE-F8582ED54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356100"/>
            <a:ext cx="2087563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1" descr="P1110955">
            <a:extLst>
              <a:ext uri="{FF2B5EF4-FFF2-40B4-BE49-F238E27FC236}">
                <a16:creationId xmlns:a16="http://schemas.microsoft.com/office/drawing/2014/main" id="{8DE31418-BF02-B043-B899-0A4D23F7A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20161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2" descr="DSC04341">
            <a:extLst>
              <a:ext uri="{FF2B5EF4-FFF2-40B4-BE49-F238E27FC236}">
                <a16:creationId xmlns:a16="http://schemas.microsoft.com/office/drawing/2014/main" id="{D4BCCC50-8FFE-0F43-8242-F4267A03D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9"/>
          <a:stretch>
            <a:fillRect/>
          </a:stretch>
        </p:blipFill>
        <p:spPr bwMode="auto">
          <a:xfrm>
            <a:off x="2627313" y="2060575"/>
            <a:ext cx="20161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 Box 13">
            <a:extLst>
              <a:ext uri="{FF2B5EF4-FFF2-40B4-BE49-F238E27FC236}">
                <a16:creationId xmlns:a16="http://schemas.microsoft.com/office/drawing/2014/main" id="{ED493FEC-6340-0042-908D-F95D2E816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773238"/>
            <a:ext cx="2016125" cy="369887"/>
          </a:xfrm>
          <a:prstGeom prst="rect">
            <a:avLst/>
          </a:prstGeom>
          <a:solidFill>
            <a:srgbClr val="FFFF6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solidFill>
                  <a:srgbClr val="0000FF"/>
                </a:solidFill>
                <a:latin typeface="Arial" panose="020B0604020202020204" pitchFamily="34" charset="0"/>
                <a:ea typeface="標楷體" panose="02010601000101010101" pitchFamily="2" charset="-120"/>
              </a:rPr>
              <a:t>健康檢查</a:t>
            </a:r>
          </a:p>
        </p:txBody>
      </p:sp>
      <p:sp>
        <p:nvSpPr>
          <p:cNvPr id="15371" name="Text Box 14">
            <a:extLst>
              <a:ext uri="{FF2B5EF4-FFF2-40B4-BE49-F238E27FC236}">
                <a16:creationId xmlns:a16="http://schemas.microsoft.com/office/drawing/2014/main" id="{047382DE-5A51-FE46-AB38-445DFA46F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1773238"/>
            <a:ext cx="1873250" cy="369887"/>
          </a:xfrm>
          <a:prstGeom prst="rect">
            <a:avLst/>
          </a:prstGeom>
          <a:solidFill>
            <a:srgbClr val="FFFF66"/>
          </a:solidFill>
          <a:ln w="317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600" b="1">
                <a:solidFill>
                  <a:srgbClr val="003399"/>
                </a:solidFill>
                <a:latin typeface="Arial" panose="020B0604020202020204" pitchFamily="34" charset="0"/>
                <a:ea typeface="標楷體" panose="02010601000101010101" pitchFamily="2" charset="-120"/>
              </a:rPr>
              <a:t>    </a:t>
            </a:r>
            <a:r>
              <a:rPr lang="zh-TW" altLang="en-US">
                <a:solidFill>
                  <a:srgbClr val="0000FF"/>
                </a:solidFill>
                <a:latin typeface="Arial" panose="020B0604020202020204" pitchFamily="34" charset="0"/>
                <a:ea typeface="標楷體" panose="02010601000101010101" pitchFamily="2" charset="-120"/>
              </a:rPr>
              <a:t>復健諮詢服務</a:t>
            </a:r>
          </a:p>
        </p:txBody>
      </p:sp>
      <p:sp>
        <p:nvSpPr>
          <p:cNvPr id="15372" name="Text Box 15">
            <a:extLst>
              <a:ext uri="{FF2B5EF4-FFF2-40B4-BE49-F238E27FC236}">
                <a16:creationId xmlns:a16="http://schemas.microsoft.com/office/drawing/2014/main" id="{C3BDCBB2-E595-F843-BE86-9C3DAB80A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73238"/>
            <a:ext cx="2016125" cy="369887"/>
          </a:xfrm>
          <a:prstGeom prst="rect">
            <a:avLst/>
          </a:prstGeom>
          <a:solidFill>
            <a:srgbClr val="FFFF6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solidFill>
                  <a:srgbClr val="0000FF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陪同洗牙</a:t>
            </a:r>
            <a:r>
              <a:rPr lang="en-US" altLang="zh-TW">
                <a:solidFill>
                  <a:srgbClr val="0000FF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/</a:t>
            </a:r>
            <a:r>
              <a:rPr lang="zh-TW" altLang="en-US">
                <a:solidFill>
                  <a:srgbClr val="0000FF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就醫</a:t>
            </a:r>
          </a:p>
        </p:txBody>
      </p:sp>
      <p:sp>
        <p:nvSpPr>
          <p:cNvPr id="15373" name="Text Box 16">
            <a:extLst>
              <a:ext uri="{FF2B5EF4-FFF2-40B4-BE49-F238E27FC236}">
                <a16:creationId xmlns:a16="http://schemas.microsoft.com/office/drawing/2014/main" id="{51011861-C2A1-7242-9C05-FDFA9D152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773238"/>
            <a:ext cx="1871662" cy="369887"/>
          </a:xfrm>
          <a:prstGeom prst="rect">
            <a:avLst/>
          </a:prstGeom>
          <a:solidFill>
            <a:srgbClr val="FFFF6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dirty="0" smtClean="0">
                <a:solidFill>
                  <a:srgbClr val="0000FF"/>
                </a:solidFill>
                <a:latin typeface="Arial" panose="020B0604020202020204" pitchFamily="34" charset="0"/>
                <a:ea typeface="標楷體" panose="02010601000101010101" pitchFamily="2" charset="-120"/>
              </a:rPr>
              <a:t>服務觀摩</a:t>
            </a:r>
            <a:endParaRPr lang="zh-TW" altLang="en-US" dirty="0">
              <a:solidFill>
                <a:srgbClr val="0000FF"/>
              </a:solidFill>
              <a:latin typeface="Arial" panose="020B0604020202020204" pitchFamily="34" charset="0"/>
              <a:ea typeface="標楷體" panose="02010601000101010101" pitchFamily="2" charset="-120"/>
            </a:endParaRPr>
          </a:p>
        </p:txBody>
      </p:sp>
      <p:pic>
        <p:nvPicPr>
          <p:cNvPr id="15374" name="Picture 17" descr="P5040320">
            <a:extLst>
              <a:ext uri="{FF2B5EF4-FFF2-40B4-BE49-F238E27FC236}">
                <a16:creationId xmlns:a16="http://schemas.microsoft.com/office/drawing/2014/main" id="{DC6BE0F2-92C2-BC42-9282-6E9FD001E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32013"/>
            <a:ext cx="19446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8" descr="SDC17139">
            <a:extLst>
              <a:ext uri="{FF2B5EF4-FFF2-40B4-BE49-F238E27FC236}">
                <a16:creationId xmlns:a16="http://schemas.microsoft.com/office/drawing/2014/main" id="{6CD9BD46-0936-FF4A-BE95-3BFA6E7A0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2" r="7166" b="13641"/>
          <a:stretch>
            <a:fillRect/>
          </a:stretch>
        </p:blipFill>
        <p:spPr bwMode="auto">
          <a:xfrm>
            <a:off x="7019925" y="2133600"/>
            <a:ext cx="1944688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21" descr="IMG_0107">
            <a:extLst>
              <a:ext uri="{FF2B5EF4-FFF2-40B4-BE49-F238E27FC236}">
                <a16:creationId xmlns:a16="http://schemas.microsoft.com/office/drawing/2014/main" id="{2B92B40C-32DD-A94C-97B9-CB889DEB9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" t="3609" r="6783" b="27292"/>
          <a:stretch>
            <a:fillRect/>
          </a:stretch>
        </p:blipFill>
        <p:spPr bwMode="auto">
          <a:xfrm>
            <a:off x="7019925" y="4365625"/>
            <a:ext cx="1944688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22" descr="IMG_1362">
            <a:extLst>
              <a:ext uri="{FF2B5EF4-FFF2-40B4-BE49-F238E27FC236}">
                <a16:creationId xmlns:a16="http://schemas.microsoft.com/office/drawing/2014/main" id="{05102421-C56B-3546-8483-4B96A4B56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73"/>
          <a:stretch>
            <a:fillRect/>
          </a:stretch>
        </p:blipFill>
        <p:spPr bwMode="auto">
          <a:xfrm>
            <a:off x="250825" y="4292600"/>
            <a:ext cx="216058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23" descr="IMG_1760">
            <a:extLst>
              <a:ext uri="{FF2B5EF4-FFF2-40B4-BE49-F238E27FC236}">
                <a16:creationId xmlns:a16="http://schemas.microsoft.com/office/drawing/2014/main" id="{5AA7446E-B8E1-E449-8D53-0467C2656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47"/>
          <a:stretch>
            <a:fillRect/>
          </a:stretch>
        </p:blipFill>
        <p:spPr bwMode="auto">
          <a:xfrm>
            <a:off x="4787900" y="4365625"/>
            <a:ext cx="2160588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9" name="Rectangle 20">
            <a:extLst>
              <a:ext uri="{FF2B5EF4-FFF2-40B4-BE49-F238E27FC236}">
                <a16:creationId xmlns:a16="http://schemas.microsoft.com/office/drawing/2014/main" id="{42469CF5-2F95-0B4A-8D16-3EA0F6172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341438"/>
            <a:ext cx="69596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zh-TW" altLang="en-US"/>
              <a:t>調查家長需求，辦理親子活動、家長聯誼、募款助學金等活動</a:t>
            </a:r>
          </a:p>
        </p:txBody>
      </p:sp>
    </p:spTree>
    <p:extLst>
      <p:ext uri="{BB962C8B-B14F-4D97-AF65-F5344CB8AC3E}">
        <p14:creationId xmlns:p14="http://schemas.microsoft.com/office/powerpoint/2010/main" val="196901052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D224E91-D5DC-554C-9A81-1AF11FACDAA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23962" y="211137"/>
            <a:ext cx="6767513" cy="863600"/>
          </a:xfrm>
        </p:spPr>
        <p:txBody>
          <a:bodyPr/>
          <a:lstStyle/>
          <a:p>
            <a:pPr eaLnBrk="1" hangingPunct="1"/>
            <a:r>
              <a:rPr lang="zh-TW" altLang="en-US" sz="3600" b="1" dirty="0">
                <a:solidFill>
                  <a:schemeClr val="tx1"/>
                </a:solidFill>
                <a:latin typeface="華康正顏楷體W5(P)" pitchFamily="66" charset="-120"/>
                <a:ea typeface="華康正顏楷體W5(P)" pitchFamily="66" charset="-120"/>
              </a:rPr>
              <a:t>依需求提供相關協助並結合資源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BCF6DA1F-939C-6B44-A722-3ED3FC1D7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1773238"/>
            <a:ext cx="184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 sz="2400">
              <a:solidFill>
                <a:srgbClr val="000000"/>
              </a:solidFill>
              <a:latin typeface="Verdana" panose="020B0604030504040204" pitchFamily="34" charset="0"/>
              <a:ea typeface="標楷體" panose="02010601000101010101" pitchFamily="2" charset="-120"/>
            </a:endParaRPr>
          </a:p>
        </p:txBody>
      </p:sp>
      <p:sp>
        <p:nvSpPr>
          <p:cNvPr id="16388" name="Rectangle 14">
            <a:extLst>
              <a:ext uri="{FF2B5EF4-FFF2-40B4-BE49-F238E27FC236}">
                <a16:creationId xmlns:a16="http://schemas.microsoft.com/office/drawing/2014/main" id="{C283C493-6C1F-1244-A33D-E3793392C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8424862" cy="1157561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zh-TW" altLang="en-US" sz="2000" dirty="0">
                <a:latin typeface="標楷體" panose="02010601000101010101" pitchFamily="2" charset="-120"/>
                <a:ea typeface="標楷體" panose="02010601000101010101" pitchFamily="2" charset="-120"/>
                <a:sym typeface="Wingdings 2" pitchFamily="2" charset="2"/>
              </a:rPr>
              <a:t>與企業或公益社團合作，提供志工及助學金資源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zh-TW" altLang="en-US" sz="2000" dirty="0">
                <a:latin typeface="標楷體" panose="02010601000101010101" pitchFamily="2" charset="-120"/>
                <a:ea typeface="標楷體" panose="02010601000101010101" pitchFamily="2" charset="-120"/>
                <a:sym typeface="Wingdings 2" pitchFamily="2" charset="2"/>
              </a:rPr>
              <a:t>與</a:t>
            </a:r>
            <a:r>
              <a:rPr lang="en-US" altLang="zh-TW" sz="2000" dirty="0">
                <a:latin typeface="標楷體" panose="02010601000101010101" pitchFamily="2" charset="-120"/>
                <a:ea typeface="標楷體" panose="02010601000101010101" pitchFamily="2" charset="-120"/>
                <a:sym typeface="Wingdings 2" pitchFamily="2" charset="2"/>
              </a:rPr>
              <a:t>	</a:t>
            </a:r>
            <a:r>
              <a:rPr lang="zh-TW" altLang="en-US" sz="2000" dirty="0">
                <a:latin typeface="標楷體" panose="02010601000101010101" pitchFamily="2" charset="-120"/>
                <a:ea typeface="標楷體" panose="02010601000101010101" pitchFamily="2" charset="-120"/>
                <a:sym typeface="Wingdings 2" pitchFamily="2" charset="2"/>
              </a:rPr>
              <a:t>企業合作，尋找代工工作機會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zh-TW" altLang="en-US" sz="2000" dirty="0">
                <a:latin typeface="標楷體" panose="02010601000101010101" pitchFamily="2" charset="-120"/>
                <a:ea typeface="標楷體" panose="02010601000101010101" pitchFamily="2" charset="-120"/>
                <a:sym typeface="Wingdings 2" pitchFamily="2" charset="2"/>
              </a:rPr>
              <a:t>與企業</a:t>
            </a:r>
            <a:r>
              <a:rPr lang="en-US" altLang="zh-TW" sz="2000" dirty="0">
                <a:latin typeface="標楷體" panose="02010601000101010101" pitchFamily="2" charset="-120"/>
                <a:ea typeface="標楷體" panose="02010601000101010101" pitchFamily="2" charset="-120"/>
                <a:sym typeface="Wingdings 2" pitchFamily="2" charset="2"/>
              </a:rPr>
              <a:t>/</a:t>
            </a:r>
            <a:r>
              <a:rPr lang="zh-TW" altLang="en-US" sz="2000" dirty="0">
                <a:latin typeface="標楷體" panose="02010601000101010101" pitchFamily="2" charset="-120"/>
                <a:ea typeface="標楷體" panose="02010601000101010101" pitchFamily="2" charset="-120"/>
                <a:sym typeface="Wingdings 2" pitchFamily="2" charset="2"/>
              </a:rPr>
              <a:t>學校</a:t>
            </a:r>
            <a:r>
              <a:rPr lang="en-US" altLang="zh-TW" sz="2000" dirty="0">
                <a:latin typeface="標楷體" panose="02010601000101010101" pitchFamily="2" charset="-120"/>
                <a:ea typeface="標楷體" panose="02010601000101010101" pitchFamily="2" charset="-120"/>
                <a:sym typeface="Wingdings 2" pitchFamily="2" charset="2"/>
              </a:rPr>
              <a:t>/</a:t>
            </a:r>
            <a:r>
              <a:rPr lang="zh-TW" altLang="en-US" sz="2000" dirty="0">
                <a:latin typeface="標楷體" panose="02010601000101010101" pitchFamily="2" charset="-120"/>
                <a:ea typeface="標楷體" panose="02010601000101010101" pitchFamily="2" charset="-120"/>
                <a:sym typeface="Wingdings 2" pitchFamily="2" charset="2"/>
              </a:rPr>
              <a:t>社區合作，辦理跳蚤巿場義賣活動</a:t>
            </a:r>
            <a:r>
              <a:rPr lang="zh-TW" altLang="zh-TW" sz="2000" dirty="0">
                <a:ea typeface="標楷體" panose="02010601000101010101" pitchFamily="2" charset="-120"/>
                <a:sym typeface="Wingdings 2" pitchFamily="2" charset="2"/>
              </a:rPr>
              <a:t>，增</a:t>
            </a:r>
            <a:r>
              <a:rPr lang="zh-TW" altLang="en-US" sz="2000" dirty="0">
                <a:ea typeface="標楷體" panose="02010601000101010101" pitchFamily="2" charset="-120"/>
                <a:sym typeface="Wingdings 2" pitchFamily="2" charset="2"/>
              </a:rPr>
              <a:t>進</a:t>
            </a:r>
            <a:r>
              <a:rPr lang="zh-TW" altLang="zh-TW" sz="2000" dirty="0">
                <a:ea typeface="標楷體" panose="02010601000101010101" pitchFamily="2" charset="-120"/>
                <a:sym typeface="Wingdings 2" pitchFamily="2" charset="2"/>
              </a:rPr>
              <a:t>社區融合</a:t>
            </a:r>
            <a:r>
              <a:rPr lang="zh-TW" altLang="en-US" sz="2000" dirty="0">
                <a:ea typeface="標楷體" panose="02010601000101010101" pitchFamily="2" charset="-120"/>
                <a:sym typeface="Wingdings 2" pitchFamily="2" charset="2"/>
              </a:rPr>
              <a:t>機會</a:t>
            </a:r>
            <a:endParaRPr lang="en-US" altLang="zh-TW" sz="2000" dirty="0">
              <a:latin typeface="標楷體" panose="02010601000101010101" pitchFamily="2" charset="-120"/>
              <a:ea typeface="標楷體" panose="02010601000101010101" pitchFamily="2" charset="-120"/>
              <a:sym typeface="Wingdings 2" pitchFamily="2" charset="2"/>
            </a:endParaRPr>
          </a:p>
        </p:txBody>
      </p:sp>
      <p:pic>
        <p:nvPicPr>
          <p:cNvPr id="16389" name="Picture 19" descr="SDC10699">
            <a:extLst>
              <a:ext uri="{FF2B5EF4-FFF2-40B4-BE49-F238E27FC236}">
                <a16:creationId xmlns:a16="http://schemas.microsoft.com/office/drawing/2014/main" id="{DCCE45DC-FE6D-0143-B118-3D810D3CD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0"/>
          <a:stretch>
            <a:fillRect/>
          </a:stretch>
        </p:blipFill>
        <p:spPr bwMode="auto">
          <a:xfrm>
            <a:off x="3593306" y="2786576"/>
            <a:ext cx="230505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4" descr="SDC12573">
            <a:extLst>
              <a:ext uri="{FF2B5EF4-FFF2-40B4-BE49-F238E27FC236}">
                <a16:creationId xmlns:a16="http://schemas.microsoft.com/office/drawing/2014/main" id="{CB7EF0A2-9158-4F4B-AF76-A5F6E50CF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7" b="12315"/>
          <a:stretch>
            <a:fillRect/>
          </a:stretch>
        </p:blipFill>
        <p:spPr bwMode="auto">
          <a:xfrm>
            <a:off x="611187" y="2786576"/>
            <a:ext cx="23050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13">
            <a:extLst>
              <a:ext uri="{FF2B5EF4-FFF2-40B4-BE49-F238E27FC236}">
                <a16:creationId xmlns:a16="http://schemas.microsoft.com/office/drawing/2014/main" id="{B75798E2-7BBD-164F-AE1C-D6EBA74E4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99" y="4500819"/>
            <a:ext cx="1871663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latin typeface="Verdana" panose="020B0604030504040204" pitchFamily="34" charset="0"/>
                <a:ea typeface="標楷體" panose="02010601000101010101" pitchFamily="2" charset="-120"/>
              </a:rPr>
              <a:t>志工連結</a:t>
            </a:r>
            <a:endParaRPr lang="en-US" altLang="zh-TW" sz="2000">
              <a:solidFill>
                <a:srgbClr val="000000"/>
              </a:solidFill>
              <a:latin typeface="Verdana" panose="020B0604030504040204" pitchFamily="34" charset="0"/>
              <a:ea typeface="標楷體" panose="02010601000101010101" pitchFamily="2" charset="-120"/>
            </a:endParaRPr>
          </a:p>
        </p:txBody>
      </p:sp>
      <p:sp>
        <p:nvSpPr>
          <p:cNvPr id="16392" name="Text Box 13">
            <a:extLst>
              <a:ext uri="{FF2B5EF4-FFF2-40B4-BE49-F238E27FC236}">
                <a16:creationId xmlns:a16="http://schemas.microsoft.com/office/drawing/2014/main" id="{02BB77FE-150E-C848-8DE6-D1E4F75B8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49" y="4431665"/>
            <a:ext cx="2016125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000" dirty="0">
                <a:solidFill>
                  <a:srgbClr val="000000"/>
                </a:solidFill>
                <a:latin typeface="Verdana" panose="020B0604030504040204" pitchFamily="34" charset="0"/>
                <a:ea typeface="標楷體" panose="02010601000101010101" pitchFamily="2" charset="-120"/>
              </a:rPr>
              <a:t>工作機會訓練</a:t>
            </a:r>
          </a:p>
        </p:txBody>
      </p:sp>
      <p:sp>
        <p:nvSpPr>
          <p:cNvPr id="16393" name="Text Box 13">
            <a:extLst>
              <a:ext uri="{FF2B5EF4-FFF2-40B4-BE49-F238E27FC236}">
                <a16:creationId xmlns:a16="http://schemas.microsoft.com/office/drawing/2014/main" id="{1A2EEB65-97BB-0741-8D4B-E261CBB77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1933" y="4484150"/>
            <a:ext cx="2030412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000" dirty="0">
                <a:solidFill>
                  <a:srgbClr val="000000"/>
                </a:solidFill>
                <a:latin typeface="Verdana" panose="020B0604030504040204" pitchFamily="34" charset="0"/>
                <a:ea typeface="標楷體" panose="02010601000101010101" pitchFamily="2" charset="-120"/>
              </a:rPr>
              <a:t>資源募集</a:t>
            </a:r>
            <a:endParaRPr lang="en-US" altLang="zh-TW" sz="2000" dirty="0">
              <a:solidFill>
                <a:srgbClr val="000000"/>
              </a:solidFill>
              <a:latin typeface="Verdana" panose="020B0604030504040204" pitchFamily="34" charset="0"/>
              <a:ea typeface="標楷體" panose="02010601000101010101" pitchFamily="2" charset="-120"/>
            </a:endParaRPr>
          </a:p>
        </p:txBody>
      </p:sp>
      <p:pic>
        <p:nvPicPr>
          <p:cNvPr id="16394" name="Picture 14" descr="D:\愛立主任\3愛立--照片\108年中心活動照片\2.27義賣\37090.jpg">
            <a:extLst>
              <a:ext uri="{FF2B5EF4-FFF2-40B4-BE49-F238E27FC236}">
                <a16:creationId xmlns:a16="http://schemas.microsoft.com/office/drawing/2014/main" id="{58832C15-C962-DA4D-BAE3-7F90556B8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91"/>
          <a:stretch>
            <a:fillRect/>
          </a:stretch>
        </p:blipFill>
        <p:spPr bwMode="auto">
          <a:xfrm>
            <a:off x="6332538" y="2842138"/>
            <a:ext cx="2487612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5" descr="D:\愛立主任\3愛立--照片\108年中心活動照片\108.2.15QQ嫂\85476.jpg">
            <a:extLst>
              <a:ext uri="{FF2B5EF4-FFF2-40B4-BE49-F238E27FC236}">
                <a16:creationId xmlns:a16="http://schemas.microsoft.com/office/drawing/2014/main" id="{8D8CD2A5-89E9-224D-8550-ADDDD5F50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t="13641" b="7635"/>
          <a:stretch>
            <a:fillRect/>
          </a:stretch>
        </p:blipFill>
        <p:spPr bwMode="auto">
          <a:xfrm>
            <a:off x="6332538" y="4986338"/>
            <a:ext cx="24876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6" descr="D:\愛立主任\3愛立--照片\給公關組\107年年報給公關組-愛立\信義房屋志工日.JPG">
            <a:extLst>
              <a:ext uri="{FF2B5EF4-FFF2-40B4-BE49-F238E27FC236}">
                <a16:creationId xmlns:a16="http://schemas.microsoft.com/office/drawing/2014/main" id="{C414DEC4-D410-4F44-9F58-2B4378C90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4"/>
          <a:stretch>
            <a:fillRect/>
          </a:stretch>
        </p:blipFill>
        <p:spPr bwMode="auto">
          <a:xfrm>
            <a:off x="3614738" y="5019675"/>
            <a:ext cx="2386012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7" descr="D:\愛立主任\3愛立--照片\給公關組\105年年報\愛立志工互動做燈籠.JPG">
            <a:extLst>
              <a:ext uri="{FF2B5EF4-FFF2-40B4-BE49-F238E27FC236}">
                <a16:creationId xmlns:a16="http://schemas.microsoft.com/office/drawing/2014/main" id="{8EE90F14-5250-7E46-A938-057A5A8F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4983163"/>
            <a:ext cx="22669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7DE09-36BD-4B1D-9B39-45245FDF7862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539552" y="1196752"/>
            <a:ext cx="7886700" cy="4351338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1200" indent="-711200" fontAlgn="auto">
              <a:spcAft>
                <a:spcPts val="0"/>
              </a:spcAft>
              <a:buFont typeface="Wingdings 2"/>
              <a:buNone/>
            </a:pPr>
            <a:r>
              <a:rPr lang="zh-TW" altLang="en-US" b="1" smtClean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建立永續經營的照顧機構</a:t>
            </a:r>
          </a:p>
          <a:p>
            <a:pPr marL="711200" indent="-711200" fontAlgn="auto">
              <a:spcAft>
                <a:spcPts val="0"/>
              </a:spcAft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持續辦理服務對象喜愛的休閒活動、才藝社團、生活照顧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 marL="711200" indent="-711200" fontAlgn="auto">
              <a:spcAft>
                <a:spcPts val="0"/>
              </a:spcAft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提供服務對象老化健康照顧和家庭助學金的經濟支持 </a:t>
            </a:r>
          </a:p>
          <a:p>
            <a:pPr marL="711200" indent="-711200" fontAlgn="auto">
              <a:spcAft>
                <a:spcPts val="0"/>
              </a:spcAft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提供家長辦理成長團體增進家長彼此支持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 marL="711200" indent="-711200" fontAlgn="auto">
              <a:spcAft>
                <a:spcPts val="0"/>
              </a:spcAft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持續提供交通服務減輕家長接送的負擔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 marL="711200" indent="-711200" fontAlgn="auto">
              <a:spcAft>
                <a:spcPts val="0"/>
              </a:spcAft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建立一個讓家長放心、孩子開心、工作人員安心的友善服務空間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711200" indent="-711200" fontAlgn="auto">
              <a:spcAft>
                <a:spcPts val="0"/>
              </a:spcAft>
              <a:buFont typeface="Wingdings 2"/>
              <a:buNone/>
            </a:pPr>
            <a:r>
              <a:rPr lang="zh-TW" altLang="en-US" b="1" smtClean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建立專業服務的品質</a:t>
            </a:r>
          </a:p>
          <a:p>
            <a:pPr marL="711200" indent="-711200" fontAlgn="auto">
              <a:spcAft>
                <a:spcPts val="0"/>
              </a:spcAft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推廣各式服務策略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如結構式教學、正向行為支持、輔助溝通系統</a:t>
            </a:r>
          </a:p>
          <a:p>
            <a:pPr marL="711200" indent="-711200" fontAlgn="auto">
              <a:spcAft>
                <a:spcPts val="0"/>
              </a:spcAft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協助其他機構專業提升：提供實習</a:t>
            </a:r>
            <a:r>
              <a:rPr lang="zh-TW" altLang="zh-TW" sz="200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參觀及人才培訓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</a:pP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237336" y="260648"/>
            <a:ext cx="772715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3600" cap="all" dirty="0" smtClean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中心</a:t>
            </a:r>
            <a:r>
              <a:rPr lang="zh-TW" altLang="en-US" sz="3600" cap="all" dirty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未來展望</a:t>
            </a:r>
            <a:endParaRPr kumimoji="0" lang="zh-TW" altLang="en-US" sz="3600" cap="all" dirty="0">
              <a:effectLst>
                <a:reflection blurRad="12700" stA="48000" endA="300" endPos="55000" dir="5400000" sy="-90000" algn="bl" rotWithShape="0"/>
              </a:effectLst>
              <a:latin typeface="華康正顏楷體W5(P)" pitchFamily="66" charset="-120"/>
              <a:ea typeface="華康正顏楷體W5(P)" pitchFamily="66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9627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7DE09-36BD-4B1D-9B39-45245FDF7862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479137-C32E-B64D-BCE2-6D7AEB4F91E6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1052736"/>
            <a:ext cx="8116625" cy="46085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/>
            <a:endParaRPr lang="en-US" altLang="zh-TW" sz="3600" b="0" kern="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3600" b="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美術創作分享</a:t>
            </a:r>
            <a:r>
              <a:rPr lang="en-US" altLang="zh-TW" sz="3600" b="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-</a:t>
            </a:r>
            <a:r>
              <a:rPr lang="zh-TW" altLang="zh-TW" sz="2800" dirty="0">
                <a:solidFill>
                  <a:schemeClr val="tx1"/>
                </a:solidFill>
                <a:latin typeface="+mn-ea"/>
                <a:ea typeface="+mn-ea"/>
              </a:rPr>
              <a:t>透過繽紛色彩美術休閒活動的</a:t>
            </a:r>
            <a:r>
              <a:rPr lang="zh-TW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辦理</a:t>
            </a:r>
            <a:r>
              <a:rPr lang="zh-TW" altLang="zh-TW" sz="2800" dirty="0">
                <a:solidFill>
                  <a:schemeClr val="tx1"/>
                </a:solidFill>
                <a:latin typeface="+mn-ea"/>
                <a:ea typeface="+mn-ea"/>
              </a:rPr>
              <a:t>，讓心智障礙者在簡單、</a:t>
            </a:r>
            <a:r>
              <a:rPr lang="zh-TW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輕鬆的課程中培養其自信心及成就感</a:t>
            </a:r>
            <a:endParaRPr lang="en-US" altLang="zh-TW" sz="2800" b="0" kern="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endParaRPr lang="en-US" altLang="zh-TW" sz="3600" b="0" kern="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3600" b="0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興趣小組</a:t>
            </a:r>
            <a:r>
              <a:rPr lang="zh-TW" altLang="en-US" sz="3600" b="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活動、個人想望活動</a:t>
            </a:r>
            <a:r>
              <a:rPr lang="en-US" altLang="zh-TW" sz="4400" b="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-</a:t>
            </a:r>
            <a:r>
              <a:rPr lang="zh-TW" altLang="en-US" sz="2800" dirty="0">
                <a:solidFill>
                  <a:schemeClr val="tx1"/>
                </a:solidFill>
                <a:latin typeface="+mn-ea"/>
                <a:ea typeface="+mn-ea"/>
              </a:rPr>
              <a:t>提供選擇增進參與個人喜愛的活動</a:t>
            </a:r>
            <a:endParaRPr lang="en-US" altLang="zh-TW" sz="28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endParaRPr lang="en-US" altLang="zh-TW" sz="3600" b="0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3600" b="0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希望今日透過影片的影像讓大家更了解智能障礙者的生活</a:t>
            </a:r>
            <a:endParaRPr lang="en-US" altLang="zh-TW" sz="3600" b="0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algn="l" eaLnBrk="1" hangingPunct="1">
              <a:defRPr/>
            </a:pPr>
            <a:endParaRPr lang="en-US" altLang="zh-TW" sz="2800" b="0" kern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algn="l" eaLnBrk="1" hangingPunct="1">
              <a:defRPr/>
            </a:pPr>
            <a:endParaRPr lang="en-US" altLang="zh-TW" sz="2800" b="0" kern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algn="l" eaLnBrk="1" hangingPunct="1">
              <a:defRPr/>
            </a:pPr>
            <a:endParaRPr lang="zh-TW" altLang="en-US" sz="2800" b="0" kern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11760" y="0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5400" cap="all" dirty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影片分享</a:t>
            </a:r>
            <a:endParaRPr lang="zh-TW" altLang="en-US" sz="5400" cap="all" dirty="0"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0330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85763" y="2344738"/>
            <a:ext cx="8218487" cy="8683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sz="5400" b="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報告完畢</a:t>
            </a:r>
          </a:p>
        </p:txBody>
      </p:sp>
      <p:pic>
        <p:nvPicPr>
          <p:cNvPr id="71684" name="Picture 8" descr="dglxasset[4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3390900"/>
            <a:ext cx="4751388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7DE09-36BD-4B1D-9B39-45245FDF7862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785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0587A1D-7350-B54B-8BC4-5BB2BD1B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7DE09-36BD-4B1D-9B39-45245FDF7862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3EBCE94-9671-1243-A05F-844CBD4717B2}"/>
              </a:ext>
            </a:extLst>
          </p:cNvPr>
          <p:cNvSpPr/>
          <p:nvPr/>
        </p:nvSpPr>
        <p:spPr>
          <a:xfrm>
            <a:off x="683568" y="2492896"/>
            <a:ext cx="8208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TW" altLang="en-US" sz="66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愛立中心服務介紹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3EBCE94-9671-1243-A05F-844CBD4717B2}"/>
              </a:ext>
            </a:extLst>
          </p:cNvPr>
          <p:cNvSpPr/>
          <p:nvPr/>
        </p:nvSpPr>
        <p:spPr>
          <a:xfrm>
            <a:off x="2339752" y="4454170"/>
            <a:ext cx="4221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TW" altLang="en-US" sz="3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報告人</a:t>
            </a:r>
            <a:r>
              <a:rPr lang="en-US" altLang="zh-TW" sz="3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張碧雲主任</a:t>
            </a:r>
            <a:endParaRPr lang="zh-TW" altLang="en-US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565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6E9447D-DDA0-1C41-860C-FE5B376E64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27784" y="44624"/>
            <a:ext cx="3744416" cy="1008063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成　立　史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803293C-9410-1447-BCBA-8EA11102607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340768"/>
            <a:ext cx="8568952" cy="1439961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zh-TW" altLang="en-US" sz="2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原由：</a:t>
            </a:r>
            <a:r>
              <a:rPr lang="en-US" altLang="zh-TW" sz="2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年前因應板橋區域家長</a:t>
            </a:r>
            <a:r>
              <a:rPr lang="zh-TW" altLang="en-US" sz="2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需求，第一</a:t>
            </a:r>
            <a:r>
              <a:rPr lang="zh-TW" altLang="en-US" sz="2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社會福利基金會向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新北市政府提出申請而成立，是板橋區第一個服務心智障礙者</a:t>
            </a:r>
            <a:r>
              <a:rPr lang="zh-TW" altLang="en-US" sz="2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的成人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機構，於民國</a:t>
            </a:r>
            <a:r>
              <a:rPr lang="en-US" altLang="zh-TW" sz="2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94</a:t>
            </a:r>
            <a:r>
              <a:rPr lang="zh-TW" altLang="en-US" sz="2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月成立</a:t>
            </a:r>
            <a:r>
              <a:rPr lang="zh-TW" altLang="en-US" sz="2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，目前服務範圍包括：板橋、新莊、樹林、中永和、三重、遠至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泰山區的</a:t>
            </a:r>
            <a:r>
              <a:rPr lang="zh-TW" altLang="en-US" sz="2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身障者</a:t>
            </a:r>
          </a:p>
        </p:txBody>
      </p:sp>
      <p:pic>
        <p:nvPicPr>
          <p:cNvPr id="7172" name="Picture 4" descr="DSC00746">
            <a:extLst>
              <a:ext uri="{FF2B5EF4-FFF2-40B4-BE49-F238E27FC236}">
                <a16:creationId xmlns:a16="http://schemas.microsoft.com/office/drawing/2014/main" id="{E63C6280-6132-5E40-BB8E-279A0D561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1"/>
          <a:stretch>
            <a:fillRect/>
          </a:stretch>
        </p:blipFill>
        <p:spPr bwMode="auto">
          <a:xfrm>
            <a:off x="4500562" y="2852738"/>
            <a:ext cx="4319909" cy="3182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5" descr="DSC00747">
            <a:extLst>
              <a:ext uri="{FF2B5EF4-FFF2-40B4-BE49-F238E27FC236}">
                <a16:creationId xmlns:a16="http://schemas.microsoft.com/office/drawing/2014/main" id="{1FAD87EE-3A4E-CD4F-A4C3-D7A67D2FF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75" y="3613666"/>
            <a:ext cx="3024187" cy="2305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AutoShape 26">
            <a:extLst>
              <a:ext uri="{FF2B5EF4-FFF2-40B4-BE49-F238E27FC236}">
                <a16:creationId xmlns:a16="http://schemas.microsoft.com/office/drawing/2014/main" id="{764B8148-6C5B-624B-BE26-1A812B194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021388"/>
            <a:ext cx="2736850" cy="504825"/>
          </a:xfrm>
          <a:prstGeom prst="homePlate">
            <a:avLst>
              <a:gd name="adj" fmla="val 135535"/>
            </a:avLst>
          </a:prstGeom>
          <a:gradFill rotWithShape="1">
            <a:gsLst>
              <a:gs pos="0">
                <a:srgbClr val="CCFF66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 b="1">
                <a:solidFill>
                  <a:srgbClr val="333399"/>
                </a:solidFill>
                <a:ea typeface="標楷體" panose="02010601000101010101" pitchFamily="2" charset="-120"/>
              </a:rPr>
              <a:t>環境特色</a:t>
            </a:r>
          </a:p>
        </p:txBody>
      </p:sp>
      <p:sp>
        <p:nvSpPr>
          <p:cNvPr id="7175" name="Rectangle 27">
            <a:extLst>
              <a:ext uri="{FF2B5EF4-FFF2-40B4-BE49-F238E27FC236}">
                <a16:creationId xmlns:a16="http://schemas.microsoft.com/office/drawing/2014/main" id="{2C5218C7-ACE4-AD4B-BD81-67AC92B3B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6027997"/>
            <a:ext cx="4319908" cy="431800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000" b="1" dirty="0">
                <a:solidFill>
                  <a:srgbClr val="FF0000"/>
                </a:solidFill>
                <a:ea typeface="標楷體" panose="02010601000101010101" pitchFamily="2" charset="-120"/>
              </a:rPr>
              <a:t>完全融入社區生活中、社區運用豐富</a:t>
            </a:r>
          </a:p>
        </p:txBody>
      </p:sp>
    </p:spTree>
    <p:extLst>
      <p:ext uri="{BB962C8B-B14F-4D97-AF65-F5344CB8AC3E}">
        <p14:creationId xmlns:p14="http://schemas.microsoft.com/office/powerpoint/2010/main" val="918821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DECA6C1-5CEB-C44F-A6FF-336F261BE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188640"/>
            <a:ext cx="6840760" cy="792162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中  心  服 務 目 標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F901F79-C48E-0A4F-BFD5-122E0F7FF7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424862" cy="4465637"/>
          </a:xfrm>
          <a:solidFill>
            <a:srgbClr val="FFFFCC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提供服務對象</a:t>
            </a:r>
            <a:r>
              <a:rPr lang="zh-TW" altLang="en-US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生活照顧與技能訓練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促進服務對象與</a:t>
            </a:r>
            <a:r>
              <a:rPr lang="zh-TW" altLang="en-US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社區互動及融合參與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zh-TW" altLang="en-US" sz="2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協助資源連結，減輕家庭</a:t>
            </a:r>
            <a:r>
              <a:rPr lang="zh-TW" altLang="en-US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長期照顧壓力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zh-TW" altLang="en-US" sz="2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提供社區身心障礙</a:t>
            </a:r>
            <a:r>
              <a:rPr lang="zh-TW" altLang="en-US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福利諮詢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</a:t>
            </a: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endParaRPr lang="zh-TW" altLang="en-US" sz="2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培訓服務人員的</a:t>
            </a:r>
            <a:r>
              <a:rPr lang="zh-TW" altLang="en-US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專業知能及技巧</a:t>
            </a:r>
          </a:p>
        </p:txBody>
      </p:sp>
    </p:spTree>
    <p:extLst>
      <p:ext uri="{BB962C8B-B14F-4D97-AF65-F5344CB8AC3E}">
        <p14:creationId xmlns:p14="http://schemas.microsoft.com/office/powerpoint/2010/main" val="395634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2414" y="116632"/>
            <a:ext cx="7727152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kumimoji="0" lang="zh-TW" altLang="en-US" sz="54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中心服務對象介紹</a:t>
            </a:r>
            <a:r>
              <a:rPr kumimoji="0" lang="en-US" altLang="zh-TW" sz="54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-</a:t>
            </a:r>
            <a:r>
              <a:rPr kumimoji="0" lang="zh-TW" altLang="en-US" sz="54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障別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7DE09-36BD-4B1D-9B39-45245FDF7862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  <p:pic>
        <p:nvPicPr>
          <p:cNvPr id="6" name="Picture 17" descr="C:\Users\user\Desktop\P11706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24"/>
            <a:ext cx="2912170" cy="2184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24"/>
            <a:ext cx="2842467" cy="2117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9" descr="C:\Users\user\Desktop\IMG_23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281" y="1340724"/>
            <a:ext cx="2655207" cy="2176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 bwMode="auto">
          <a:xfrm>
            <a:off x="1009277" y="3529944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zh-TW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itchFamily="49" charset="-120"/>
                <a:ea typeface="華康中圓體" pitchFamily="49" charset="-120"/>
              </a:rPr>
              <a:t>腦性麻痺</a:t>
            </a:r>
          </a:p>
        </p:txBody>
      </p:sp>
      <p:sp>
        <p:nvSpPr>
          <p:cNvPr id="10" name="文字方塊 9"/>
          <p:cNvSpPr txBox="1"/>
          <p:nvPr/>
        </p:nvSpPr>
        <p:spPr bwMode="auto">
          <a:xfrm>
            <a:off x="3538437" y="3523951"/>
            <a:ext cx="8002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zh-TW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itchFamily="49" charset="-120"/>
                <a:ea typeface="華康中圓體" pitchFamily="49" charset="-120"/>
              </a:rPr>
              <a:t>自閉症</a:t>
            </a:r>
          </a:p>
        </p:txBody>
      </p:sp>
      <p:sp>
        <p:nvSpPr>
          <p:cNvPr id="11" name="文字方塊 10"/>
          <p:cNvSpPr txBox="1"/>
          <p:nvPr/>
        </p:nvSpPr>
        <p:spPr bwMode="auto">
          <a:xfrm>
            <a:off x="6309281" y="3523951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zh-TW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itchFamily="49" charset="-120"/>
                <a:ea typeface="華康中圓體" pitchFamily="49" charset="-120"/>
              </a:rPr>
              <a:t>一般智能障礙</a:t>
            </a:r>
          </a:p>
        </p:txBody>
      </p:sp>
      <p:pic>
        <p:nvPicPr>
          <p:cNvPr id="3076" name="Picture 4" descr="D:\愛立主任\3愛立--照片\103年照片\午餐照片103.11.30\IMG_21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78730"/>
            <a:ext cx="2829166" cy="1927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/>
          <p:cNvSpPr txBox="1"/>
          <p:nvPr/>
        </p:nvSpPr>
        <p:spPr bwMode="auto">
          <a:xfrm>
            <a:off x="609168" y="6130582"/>
            <a:ext cx="8002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zh-TW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itchFamily="49" charset="-120"/>
                <a:ea typeface="華康中圓體" pitchFamily="49" charset="-120"/>
              </a:rPr>
              <a:t>唐氏症</a:t>
            </a:r>
          </a:p>
        </p:txBody>
      </p:sp>
      <p:pic>
        <p:nvPicPr>
          <p:cNvPr id="3077" name="Picture 5" descr="D:\愛立主任\3愛立--照片\教學照片影片\班級教學活動98年-99\各班教學照片檔\1班\IMG_024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78730"/>
            <a:ext cx="2842467" cy="1927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/>
          <p:cNvSpPr txBox="1"/>
          <p:nvPr/>
        </p:nvSpPr>
        <p:spPr bwMode="auto">
          <a:xfrm>
            <a:off x="3638246" y="6129673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zh-TW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itchFamily="49" charset="-120"/>
                <a:ea typeface="華康中圓體" pitchFamily="49" charset="-120"/>
              </a:rPr>
              <a:t>多重障礙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97F7526-9AD6-034C-BD50-24B20077E9D1}"/>
              </a:ext>
            </a:extLst>
          </p:cNvPr>
          <p:cNvSpPr/>
          <p:nvPr/>
        </p:nvSpPr>
        <p:spPr>
          <a:xfrm>
            <a:off x="5940152" y="4453700"/>
            <a:ext cx="2879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TW" altLang="en-US" b="1" dirty="0">
                <a:solidFill>
                  <a:srgbClr val="002060"/>
                </a:solidFill>
                <a:latin typeface="華康正顏楷體W5(P)" pitchFamily="66" charset="-120"/>
                <a:ea typeface="華康正顏楷體W5(P)" pitchFamily="66" charset="-120"/>
              </a:rPr>
              <a:t>核定服務人數：</a:t>
            </a:r>
            <a:r>
              <a:rPr lang="en-US" altLang="zh-TW" dirty="0">
                <a:solidFill>
                  <a:srgbClr val="002060"/>
                </a:solidFill>
                <a:latin typeface="華康正顏楷體W5(P)" pitchFamily="66" charset="-120"/>
                <a:ea typeface="華康正顏楷體W5(P)" pitchFamily="66" charset="-120"/>
              </a:rPr>
              <a:t>50</a:t>
            </a:r>
            <a:r>
              <a:rPr lang="zh-TW" altLang="en-US" dirty="0">
                <a:solidFill>
                  <a:srgbClr val="002060"/>
                </a:solidFill>
                <a:latin typeface="華康正顏楷體W5(P)" pitchFamily="66" charset="-120"/>
                <a:ea typeface="華康正顏楷體W5(P)" pitchFamily="66" charset="-120"/>
              </a:rPr>
              <a:t>人</a:t>
            </a:r>
            <a:endParaRPr lang="en-US" altLang="zh-TW" dirty="0">
              <a:solidFill>
                <a:srgbClr val="002060"/>
              </a:solidFill>
              <a:latin typeface="華康正顏楷體W5(P)" pitchFamily="66" charset="-120"/>
              <a:ea typeface="華康正顏楷體W5(P)" pitchFamily="66" charset="-120"/>
            </a:endParaRPr>
          </a:p>
          <a:p>
            <a:pPr lvl="1"/>
            <a:endParaRPr lang="en-US" altLang="zh-TW" dirty="0">
              <a:solidFill>
                <a:srgbClr val="002060"/>
              </a:solidFill>
              <a:latin typeface="華康正顏楷體W5(P)" pitchFamily="66" charset="-120"/>
              <a:ea typeface="華康正顏楷體W5(P)" pitchFamily="66" charset="-120"/>
            </a:endParaRPr>
          </a:p>
          <a:p>
            <a:pPr lvl="1"/>
            <a:r>
              <a:rPr lang="zh-TW" altLang="en-US" b="1" dirty="0">
                <a:solidFill>
                  <a:srgbClr val="002060"/>
                </a:solidFill>
                <a:ea typeface="華康正顏楷體W5(P)" pitchFamily="66" charset="-120"/>
              </a:rPr>
              <a:t>設籍：新北市市民</a:t>
            </a:r>
            <a:endParaRPr lang="en-US" altLang="zh-TW" b="1" dirty="0">
              <a:solidFill>
                <a:srgbClr val="002060"/>
              </a:solidFill>
              <a:ea typeface="華康正顏楷體W5(P)" pitchFamily="66" charset="-120"/>
            </a:endParaRPr>
          </a:p>
          <a:p>
            <a:pPr lvl="1"/>
            <a:r>
              <a:rPr lang="zh-TW" altLang="en-US" b="1" dirty="0">
                <a:solidFill>
                  <a:srgbClr val="002060"/>
                </a:solidFill>
                <a:ea typeface="華康正顏楷體W5(P)" pitchFamily="66" charset="-12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39405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E39041F-D0AB-354C-85A0-79B2BCD902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4065" y="126336"/>
            <a:ext cx="6155870" cy="863600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zh-TW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中心服務對象介紹</a:t>
            </a:r>
            <a:r>
              <a:rPr lang="en-US" altLang="zh-TW" sz="4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TW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等級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291" name="Object 3">
            <a:extLst>
              <a:ext uri="{FF2B5EF4-FFF2-40B4-BE49-F238E27FC236}">
                <a16:creationId xmlns:a16="http://schemas.microsoft.com/office/drawing/2014/main" id="{1832DCB3-56E8-6944-B5CE-B54158E8D11F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0002334"/>
              </p:ext>
            </p:extLst>
          </p:nvPr>
        </p:nvGraphicFramePr>
        <p:xfrm>
          <a:off x="1475656" y="1484784"/>
          <a:ext cx="5667288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6" r:id="rId3" imgW="8794750" imgH="5029200" progId="Excel.Chart.8">
                  <p:embed/>
                </p:oleObj>
              </mc:Choice>
              <mc:Fallback>
                <p:oleObj r:id="rId3" imgW="8794750" imgH="5029200" progId="Excel.Chart.8">
                  <p:embed/>
                  <p:pic>
                    <p:nvPicPr>
                      <p:cNvPr id="12291" name="Object 3">
                        <a:extLst>
                          <a:ext uri="{FF2B5EF4-FFF2-40B4-BE49-F238E27FC236}">
                            <a16:creationId xmlns:a16="http://schemas.microsoft.com/office/drawing/2014/main" id="{1832DCB3-56E8-6944-B5CE-B54158E8D11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484784"/>
                        <a:ext cx="5667288" cy="3240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 Box 4">
            <a:extLst>
              <a:ext uri="{FF2B5EF4-FFF2-40B4-BE49-F238E27FC236}">
                <a16:creationId xmlns:a16="http://schemas.microsoft.com/office/drawing/2014/main" id="{B4ECD6A7-6A12-424D-A87C-17E01DB3E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512" y="4856365"/>
            <a:ext cx="9366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1600" b="1" dirty="0">
                <a:latin typeface="新細明體" panose="02020500000000000000" pitchFamily="18" charset="-120"/>
              </a:rPr>
              <a:t>智障</a:t>
            </a:r>
          </a:p>
          <a:p>
            <a:pPr eaLnBrk="1" hangingPunct="1"/>
            <a:r>
              <a:rPr kumimoji="0" lang="en-US" altLang="zh-TW" sz="1600" b="1" dirty="0" smtClean="0">
                <a:latin typeface="新細明體" panose="02020500000000000000" pitchFamily="18" charset="-120"/>
              </a:rPr>
              <a:t>11</a:t>
            </a:r>
            <a:r>
              <a:rPr lang="zh-TW" altLang="en-US" sz="1600" b="1" dirty="0" smtClean="0">
                <a:latin typeface="新細明體" panose="02020500000000000000" pitchFamily="18" charset="-120"/>
              </a:rPr>
              <a:t>人</a:t>
            </a:r>
            <a:endParaRPr lang="zh-TW" altLang="en-US" sz="1600" b="1" dirty="0">
              <a:latin typeface="新細明體" panose="02020500000000000000" pitchFamily="18" charset="-120"/>
            </a:endParaRPr>
          </a:p>
          <a:p>
            <a:pPr eaLnBrk="1" hangingPunct="1"/>
            <a:r>
              <a:rPr lang="en-US" altLang="zh-TW" sz="1600" b="1" dirty="0" smtClean="0">
                <a:latin typeface="新細明體" panose="02020500000000000000" pitchFamily="18" charset="-120"/>
              </a:rPr>
              <a:t>24%</a:t>
            </a:r>
            <a:endParaRPr lang="en-US" altLang="zh-TW" sz="1600" b="1" dirty="0">
              <a:latin typeface="新細明體" panose="02020500000000000000" pitchFamily="18" charset="-120"/>
            </a:endParaRP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A5DB5F35-8387-6C4C-9DD9-2F7A1945D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337" y="4856365"/>
            <a:ext cx="863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1600" b="1" dirty="0">
                <a:latin typeface="新細明體" panose="02020500000000000000" pitchFamily="18" charset="-120"/>
              </a:rPr>
              <a:t>多重障</a:t>
            </a:r>
          </a:p>
          <a:p>
            <a:pPr eaLnBrk="1" hangingPunct="1"/>
            <a:r>
              <a:rPr lang="en-US" altLang="zh-TW" sz="1600" b="1" dirty="0" smtClean="0">
                <a:latin typeface="新細明體" panose="02020500000000000000" pitchFamily="18" charset="-120"/>
              </a:rPr>
              <a:t>29</a:t>
            </a:r>
            <a:r>
              <a:rPr lang="zh-TW" altLang="en-US" sz="1600" b="1" dirty="0" smtClean="0">
                <a:latin typeface="新細明體" panose="02020500000000000000" pitchFamily="18" charset="-120"/>
              </a:rPr>
              <a:t>人</a:t>
            </a:r>
            <a:endParaRPr lang="zh-TW" altLang="en-US" sz="1600" b="1" dirty="0">
              <a:latin typeface="新細明體" panose="02020500000000000000" pitchFamily="18" charset="-120"/>
            </a:endParaRPr>
          </a:p>
          <a:p>
            <a:pPr eaLnBrk="1" hangingPunct="1"/>
            <a:r>
              <a:rPr lang="en-US" altLang="zh-TW" sz="1600" b="1" dirty="0" smtClean="0">
                <a:latin typeface="新細明體" panose="02020500000000000000" pitchFamily="18" charset="-120"/>
              </a:rPr>
              <a:t>65%</a:t>
            </a:r>
            <a:endParaRPr lang="en-US" altLang="zh-TW" sz="1600" b="1" dirty="0">
              <a:latin typeface="新細明體" panose="02020500000000000000" pitchFamily="18" charset="-120"/>
            </a:endParaRP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B249F173-252D-134E-ABFB-382550A1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992" y="4662547"/>
            <a:ext cx="7921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 dirty="0">
                <a:latin typeface="Arial" panose="020B0604020202020204" pitchFamily="34" charset="0"/>
              </a:rPr>
              <a:t>中度</a:t>
            </a:r>
          </a:p>
          <a:p>
            <a:pPr eaLnBrk="1" hangingPunct="1"/>
            <a:r>
              <a:rPr lang="en-US" altLang="zh-TW" sz="1600" b="1" dirty="0">
                <a:latin typeface="Arial" panose="020B0604020202020204" pitchFamily="34" charset="0"/>
              </a:rPr>
              <a:t>11</a:t>
            </a:r>
            <a:r>
              <a:rPr kumimoji="0" lang="zh-TW" altLang="en-US" sz="1600" b="1" dirty="0">
                <a:latin typeface="Arial" panose="020B0604020202020204" pitchFamily="34" charset="0"/>
              </a:rPr>
              <a:t>人</a:t>
            </a:r>
            <a:endParaRPr lang="zh-TW" altLang="en-US" sz="1600" b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TW" sz="1600" b="1" dirty="0">
                <a:latin typeface="Arial" panose="020B0604020202020204" pitchFamily="34" charset="0"/>
              </a:rPr>
              <a:t>24%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E72E2B0A-15D1-784F-AB7F-14DB194FB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974" y="4671958"/>
            <a:ext cx="7921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 dirty="0">
                <a:latin typeface="Arial" panose="020B0604020202020204" pitchFamily="34" charset="0"/>
              </a:rPr>
              <a:t>重度</a:t>
            </a:r>
          </a:p>
          <a:p>
            <a:pPr eaLnBrk="1" hangingPunct="1"/>
            <a:r>
              <a:rPr lang="en-US" altLang="zh-TW" sz="1600" b="1" dirty="0" smtClean="0">
                <a:latin typeface="Arial" panose="020B0604020202020204" pitchFamily="34" charset="0"/>
              </a:rPr>
              <a:t>16</a:t>
            </a:r>
            <a:r>
              <a:rPr lang="zh-TW" altLang="en-US" sz="1600" b="1" dirty="0" smtClean="0">
                <a:latin typeface="Arial" panose="020B0604020202020204" pitchFamily="34" charset="0"/>
              </a:rPr>
              <a:t>人</a:t>
            </a:r>
            <a:endParaRPr lang="zh-TW" altLang="en-US" sz="1600" b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TW" sz="1600" b="1" dirty="0" smtClean="0">
                <a:latin typeface="Arial" panose="020B0604020202020204" pitchFamily="34" charset="0"/>
              </a:rPr>
              <a:t>35%</a:t>
            </a:r>
            <a:endParaRPr lang="en-US" altLang="zh-TW" sz="1600" b="1" dirty="0">
              <a:latin typeface="Arial" panose="020B0604020202020204" pitchFamily="34" charset="0"/>
            </a:endParaRP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093C3D57-BCFD-5640-AF20-8E4B22C4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4671958"/>
            <a:ext cx="863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 dirty="0">
                <a:latin typeface="Arial" panose="020B0604020202020204" pitchFamily="34" charset="0"/>
              </a:rPr>
              <a:t>極重度</a:t>
            </a:r>
          </a:p>
          <a:p>
            <a:pPr eaLnBrk="1" hangingPunct="1"/>
            <a:r>
              <a:rPr lang="en-US" altLang="zh-TW" sz="1600" b="1" dirty="0" smtClean="0">
                <a:latin typeface="Arial" panose="020B0604020202020204" pitchFamily="34" charset="0"/>
              </a:rPr>
              <a:t>18</a:t>
            </a:r>
            <a:r>
              <a:rPr lang="zh-TW" altLang="en-US" sz="1600" b="1" dirty="0" smtClean="0">
                <a:latin typeface="Arial" panose="020B0604020202020204" pitchFamily="34" charset="0"/>
              </a:rPr>
              <a:t>人</a:t>
            </a:r>
            <a:endParaRPr lang="zh-TW" altLang="en-US" sz="1600" b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TW" sz="1600" b="1" dirty="0" smtClean="0">
                <a:latin typeface="Arial" panose="020B0604020202020204" pitchFamily="34" charset="0"/>
              </a:rPr>
              <a:t>40%</a:t>
            </a:r>
            <a:endParaRPr lang="en-US" altLang="zh-TW" sz="1600" b="1" dirty="0">
              <a:latin typeface="Arial" panose="020B0604020202020204" pitchFamily="34" charset="0"/>
            </a:endParaRPr>
          </a:p>
        </p:txBody>
      </p:sp>
      <p:sp>
        <p:nvSpPr>
          <p:cNvPr id="12297" name="Text Box 30">
            <a:extLst>
              <a:ext uri="{FF2B5EF4-FFF2-40B4-BE49-F238E27FC236}">
                <a16:creationId xmlns:a16="http://schemas.microsoft.com/office/drawing/2014/main" id="{4C1232D3-D33D-2D40-BEBB-BF5761261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418" y="4856365"/>
            <a:ext cx="110559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1600" b="1" dirty="0">
                <a:latin typeface="新細明體" panose="02020500000000000000" pitchFamily="18" charset="-120"/>
              </a:rPr>
              <a:t>自閉</a:t>
            </a:r>
          </a:p>
          <a:p>
            <a:pPr eaLnBrk="1" hangingPunct="1"/>
            <a:r>
              <a:rPr lang="en-US" altLang="zh-TW" sz="1600" b="1" dirty="0" smtClean="0">
                <a:latin typeface="新細明體" panose="02020500000000000000" pitchFamily="18" charset="-120"/>
              </a:rPr>
              <a:t>5</a:t>
            </a:r>
            <a:r>
              <a:rPr lang="zh-TW" altLang="en-US" sz="1600" b="1" dirty="0" smtClean="0">
                <a:latin typeface="新細明體" panose="02020500000000000000" pitchFamily="18" charset="-120"/>
              </a:rPr>
              <a:t>人</a:t>
            </a:r>
            <a:endParaRPr lang="zh-TW" altLang="en-US" sz="1600" b="1" dirty="0">
              <a:latin typeface="新細明體" panose="02020500000000000000" pitchFamily="18" charset="-120"/>
            </a:endParaRPr>
          </a:p>
          <a:p>
            <a:pPr eaLnBrk="1" hangingPunct="1"/>
            <a:r>
              <a:rPr lang="en-US" altLang="zh-TW" sz="1600" b="1" dirty="0" smtClean="0">
                <a:latin typeface="新細明體" panose="02020500000000000000" pitchFamily="18" charset="-120"/>
              </a:rPr>
              <a:t>1%</a:t>
            </a:r>
            <a:endParaRPr lang="en-US" altLang="zh-TW" sz="1600" b="1" dirty="0"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74292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BE26F49-51AF-3047-9A77-70521A4FC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1486" y="142875"/>
            <a:ext cx="6552828" cy="935038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 anchor="ctr"/>
          <a:lstStyle/>
          <a:p>
            <a:pPr eaLnBrk="1" hangingPunct="1"/>
            <a:r>
              <a:rPr lang="zh-TW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中心服務對象介紹</a:t>
            </a:r>
            <a:r>
              <a:rPr lang="en-US" altLang="zh-TW" sz="4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TW" altLang="en-US" sz="4000" b="1" dirty="0">
                <a:latin typeface="華康正顏楷體W5(P)" pitchFamily="66" charset="-120"/>
                <a:ea typeface="華康正顏楷體W5(P)" pitchFamily="66" charset="-120"/>
              </a:rPr>
              <a:t>年齡分析</a:t>
            </a:r>
          </a:p>
        </p:txBody>
      </p:sp>
      <p:graphicFrame>
        <p:nvGraphicFramePr>
          <p:cNvPr id="11267" name="Object 3">
            <a:extLst>
              <a:ext uri="{FF2B5EF4-FFF2-40B4-BE49-F238E27FC236}">
                <a16:creationId xmlns:a16="http://schemas.microsoft.com/office/drawing/2014/main" id="{FBDE1D2C-BA0F-054A-9F62-D236B7537D3E}"/>
              </a:ext>
            </a:extLst>
          </p:cNvPr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05742600"/>
              </p:ext>
            </p:extLst>
          </p:nvPr>
        </p:nvGraphicFramePr>
        <p:xfrm>
          <a:off x="179512" y="1705769"/>
          <a:ext cx="8521700" cy="494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8" r:id="rId3" imgW="9340850" imgH="5416550" progId="Excel.Chart.8">
                  <p:embed/>
                </p:oleObj>
              </mc:Choice>
              <mc:Fallback>
                <p:oleObj r:id="rId3" imgW="9340850" imgH="5416550" progId="Excel.Chart.8">
                  <p:embed/>
                  <p:pic>
                    <p:nvPicPr>
                      <p:cNvPr id="11267" name="Object 3">
                        <a:extLst>
                          <a:ext uri="{FF2B5EF4-FFF2-40B4-BE49-F238E27FC236}">
                            <a16:creationId xmlns:a16="http://schemas.microsoft.com/office/drawing/2014/main" id="{FBDE1D2C-BA0F-054A-9F62-D236B7537D3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705769"/>
                        <a:ext cx="8521700" cy="494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4">
            <a:extLst>
              <a:ext uri="{FF2B5EF4-FFF2-40B4-BE49-F238E27FC236}">
                <a16:creationId xmlns:a16="http://schemas.microsoft.com/office/drawing/2014/main" id="{868FFF9E-4B6B-724E-9439-FC3921014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978150"/>
            <a:ext cx="72072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 b="1" dirty="0">
                <a:latin typeface="Arial" panose="020B0604020202020204" pitchFamily="34" charset="0"/>
              </a:rPr>
              <a:t>男</a:t>
            </a:r>
          </a:p>
          <a:p>
            <a:pPr eaLnBrk="1" hangingPunct="1"/>
            <a:r>
              <a:rPr lang="en-US" altLang="zh-TW" sz="1400" b="1" dirty="0" smtClean="0">
                <a:latin typeface="Arial" panose="020B0604020202020204" pitchFamily="34" charset="0"/>
              </a:rPr>
              <a:t>29</a:t>
            </a:r>
            <a:r>
              <a:rPr lang="zh-TW" altLang="en-US" sz="1400" b="1" dirty="0" smtClean="0">
                <a:latin typeface="Arial" panose="020B0604020202020204" pitchFamily="34" charset="0"/>
              </a:rPr>
              <a:t>人</a:t>
            </a:r>
            <a:endParaRPr lang="zh-TW" altLang="en-US" sz="1400" b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TW" sz="1400" b="1" dirty="0" smtClean="0">
                <a:latin typeface="Arial" panose="020B0604020202020204" pitchFamily="34" charset="0"/>
              </a:rPr>
              <a:t>64%</a:t>
            </a:r>
            <a:endParaRPr lang="en-US" altLang="zh-TW" sz="1400" b="1" dirty="0">
              <a:latin typeface="Arial" panose="020B0604020202020204" pitchFamily="34" charset="0"/>
            </a:endParaRP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43DC1781-D2C7-B847-82F9-8C4D908E3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4238625"/>
            <a:ext cx="6858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 b="1" dirty="0">
                <a:latin typeface="新細明體" panose="02020500000000000000" pitchFamily="18" charset="-120"/>
              </a:rPr>
              <a:t>女</a:t>
            </a:r>
          </a:p>
          <a:p>
            <a:pPr eaLnBrk="1" hangingPunct="1"/>
            <a:r>
              <a:rPr lang="en-US" altLang="zh-TW" sz="1400" b="1" dirty="0" smtClean="0">
                <a:latin typeface="新細明體" panose="02020500000000000000" pitchFamily="18" charset="-120"/>
              </a:rPr>
              <a:t>16</a:t>
            </a:r>
            <a:r>
              <a:rPr lang="zh-TW" altLang="en-US" sz="1400" b="1" dirty="0" smtClean="0">
                <a:latin typeface="新細明體" panose="02020500000000000000" pitchFamily="18" charset="-120"/>
              </a:rPr>
              <a:t>人</a:t>
            </a:r>
            <a:endParaRPr lang="zh-TW" altLang="en-US" sz="1400" b="1" dirty="0">
              <a:latin typeface="新細明體" panose="02020500000000000000" pitchFamily="18" charset="-120"/>
            </a:endParaRPr>
          </a:p>
          <a:p>
            <a:pPr eaLnBrk="1" hangingPunct="1"/>
            <a:r>
              <a:rPr lang="en-US" altLang="zh-TW" sz="1400" b="1" dirty="0" smtClean="0">
                <a:latin typeface="新細明體" panose="02020500000000000000" pitchFamily="18" charset="-120"/>
              </a:rPr>
              <a:t>36%</a:t>
            </a:r>
            <a:endParaRPr lang="en-US" altLang="zh-TW" sz="1400" b="1" dirty="0">
              <a:latin typeface="新細明體" panose="02020500000000000000" pitchFamily="18" charset="-120"/>
            </a:endParaRP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748BD88D-CF6A-F74F-90F2-E3EC70538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7305" y="4408973"/>
            <a:ext cx="865188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 b="1" dirty="0">
                <a:latin typeface="Arial" panose="020B0604020202020204" pitchFamily="34" charset="0"/>
              </a:rPr>
              <a:t>35-48</a:t>
            </a:r>
            <a:r>
              <a:rPr lang="zh-TW" altLang="en-US" sz="1400" b="1" dirty="0">
                <a:latin typeface="Arial" panose="020B0604020202020204" pitchFamily="34" charset="0"/>
              </a:rPr>
              <a:t>歲</a:t>
            </a:r>
          </a:p>
          <a:p>
            <a:pPr eaLnBrk="1" hangingPunct="1"/>
            <a:r>
              <a:rPr lang="en-US" altLang="zh-TW" sz="1400" b="1" dirty="0">
                <a:latin typeface="Arial" panose="020B0604020202020204" pitchFamily="34" charset="0"/>
              </a:rPr>
              <a:t>14</a:t>
            </a:r>
            <a:r>
              <a:rPr lang="zh-TW" altLang="en-US" sz="1400" b="1" dirty="0">
                <a:latin typeface="Arial" panose="020B0604020202020204" pitchFamily="34" charset="0"/>
              </a:rPr>
              <a:t>人</a:t>
            </a:r>
          </a:p>
          <a:p>
            <a:pPr eaLnBrk="1" hangingPunct="1"/>
            <a:r>
              <a:rPr lang="en-US" altLang="zh-TW" sz="1400" b="1" dirty="0">
                <a:latin typeface="Arial" panose="020B0604020202020204" pitchFamily="34" charset="0"/>
              </a:rPr>
              <a:t>31%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ED418FB6-4710-E048-8C74-1552F559C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3438526"/>
            <a:ext cx="9366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 b="1" dirty="0">
                <a:latin typeface="Arial" panose="020B0604020202020204" pitchFamily="34" charset="0"/>
              </a:rPr>
              <a:t>20-29</a:t>
            </a:r>
            <a:r>
              <a:rPr lang="zh-TW" altLang="en-US" sz="1400" b="1" dirty="0">
                <a:latin typeface="Arial" panose="020B0604020202020204" pitchFamily="34" charset="0"/>
              </a:rPr>
              <a:t>歲</a:t>
            </a:r>
          </a:p>
          <a:p>
            <a:pPr eaLnBrk="1" hangingPunct="1"/>
            <a:r>
              <a:rPr lang="zh-TW" altLang="en-US" sz="1400" b="1" dirty="0">
                <a:latin typeface="Arial" panose="020B0604020202020204" pitchFamily="34" charset="0"/>
              </a:rPr>
              <a:t> </a:t>
            </a:r>
            <a:r>
              <a:rPr lang="en-US" altLang="zh-TW" sz="1400" b="1" dirty="0" smtClean="0">
                <a:latin typeface="Arial" panose="020B0604020202020204" pitchFamily="34" charset="0"/>
              </a:rPr>
              <a:t>20</a:t>
            </a:r>
            <a:r>
              <a:rPr lang="zh-TW" altLang="en-US" sz="1400" b="1" dirty="0" smtClean="0">
                <a:latin typeface="Arial" panose="020B0604020202020204" pitchFamily="34" charset="0"/>
              </a:rPr>
              <a:t>人</a:t>
            </a:r>
            <a:endParaRPr lang="zh-TW" altLang="en-US" sz="1400" b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TW" sz="1400" b="1" dirty="0" smtClean="0">
                <a:latin typeface="Arial" panose="020B0604020202020204" pitchFamily="34" charset="0"/>
              </a:rPr>
              <a:t>44%</a:t>
            </a:r>
            <a:endParaRPr lang="en-US" altLang="zh-TW" sz="1400" b="1" dirty="0">
              <a:latin typeface="Arial" panose="020B0604020202020204" pitchFamily="34" charset="0"/>
            </a:endParaRP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35C3D159-C1F4-1941-8B30-EFAD2284D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4743520"/>
            <a:ext cx="86360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 b="1" dirty="0">
                <a:latin typeface="Arial" panose="020B0604020202020204" pitchFamily="34" charset="0"/>
              </a:rPr>
              <a:t>30-34</a:t>
            </a:r>
            <a:r>
              <a:rPr lang="zh-TW" altLang="en-US" sz="1400" b="1" dirty="0">
                <a:latin typeface="Arial" panose="020B0604020202020204" pitchFamily="34" charset="0"/>
              </a:rPr>
              <a:t>歲</a:t>
            </a:r>
          </a:p>
          <a:p>
            <a:pPr eaLnBrk="1" hangingPunct="1"/>
            <a:r>
              <a:rPr lang="en-US" altLang="zh-TW" sz="1400" b="1" dirty="0" smtClean="0">
                <a:latin typeface="Arial" panose="020B0604020202020204" pitchFamily="34" charset="0"/>
              </a:rPr>
              <a:t>11</a:t>
            </a:r>
            <a:r>
              <a:rPr lang="zh-TW" altLang="en-US" sz="1400" b="1" dirty="0" smtClean="0">
                <a:latin typeface="Arial" panose="020B0604020202020204" pitchFamily="34" charset="0"/>
              </a:rPr>
              <a:t>人</a:t>
            </a:r>
            <a:endParaRPr lang="zh-TW" altLang="en-US" sz="1400" b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TW" sz="1400" b="1" dirty="0" smtClean="0">
                <a:latin typeface="Arial" panose="020B0604020202020204" pitchFamily="34" charset="0"/>
              </a:rPr>
              <a:t>24%</a:t>
            </a:r>
            <a:endParaRPr lang="en-US" altLang="zh-TW" sz="1400" b="1" dirty="0">
              <a:latin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10EFD55-C503-FD48-8922-EFF23AD9E605}"/>
              </a:ext>
            </a:extLst>
          </p:cNvPr>
          <p:cNvSpPr/>
          <p:nvPr/>
        </p:nvSpPr>
        <p:spPr>
          <a:xfrm>
            <a:off x="1043608" y="1346490"/>
            <a:ext cx="6026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2200" lvl="1" indent="-635000"/>
            <a:r>
              <a:rPr lang="zh-TW" altLang="en-US" dirty="0">
                <a:solidFill>
                  <a:srgbClr val="002060"/>
                </a:solidFill>
                <a:latin typeface="華康正顏楷體W5(P)" pitchFamily="66" charset="-120"/>
                <a:ea typeface="華康正顏楷體W5(P)" pitchFamily="66" charset="-120"/>
              </a:rPr>
              <a:t>服務年齡：</a:t>
            </a:r>
            <a:r>
              <a:rPr lang="en-US" altLang="zh-TW" dirty="0">
                <a:solidFill>
                  <a:srgbClr val="002060"/>
                </a:solidFill>
                <a:latin typeface="華康正顏楷體W5(P)" pitchFamily="66" charset="-120"/>
                <a:ea typeface="華康正顏楷體W5(P)" pitchFamily="66" charset="-120"/>
              </a:rPr>
              <a:t>18</a:t>
            </a:r>
            <a:r>
              <a:rPr lang="zh-TW" altLang="en-US" dirty="0">
                <a:solidFill>
                  <a:srgbClr val="002060"/>
                </a:solidFill>
                <a:latin typeface="華康正顏楷體W5(P)" pitchFamily="66" charset="-120"/>
                <a:ea typeface="華康正顏楷體W5(P)" pitchFamily="66" charset="-120"/>
              </a:rPr>
              <a:t>歲以上至</a:t>
            </a:r>
            <a:r>
              <a:rPr lang="en-US" altLang="zh-TW" dirty="0">
                <a:solidFill>
                  <a:srgbClr val="002060"/>
                </a:solidFill>
                <a:latin typeface="華康正顏楷體W5(P)" pitchFamily="66" charset="-120"/>
                <a:ea typeface="華康正顏楷體W5(P)" pitchFamily="66" charset="-120"/>
              </a:rPr>
              <a:t>48</a:t>
            </a:r>
            <a:r>
              <a:rPr lang="zh-TW" altLang="en-US" dirty="0">
                <a:solidFill>
                  <a:srgbClr val="002060"/>
                </a:solidFill>
                <a:latin typeface="華康正顏楷體W5(P)" pitchFamily="66" charset="-120"/>
                <a:ea typeface="華康正顏楷體W5(P)" pitchFamily="66" charset="-120"/>
              </a:rPr>
              <a:t>歲、經評估可持續接受服務</a:t>
            </a:r>
          </a:p>
        </p:txBody>
      </p:sp>
    </p:spTree>
    <p:extLst>
      <p:ext uri="{BB962C8B-B14F-4D97-AF65-F5344CB8AC3E}">
        <p14:creationId xmlns:p14="http://schemas.microsoft.com/office/powerpoint/2010/main" val="38922985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E9F993D-F58E-8A42-846F-88AE8BFE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7DE09-36BD-4B1D-9B39-45245FDF7862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B2D0FA9-7629-F640-A95F-260321985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156952"/>
              </p:ext>
            </p:extLst>
          </p:nvPr>
        </p:nvGraphicFramePr>
        <p:xfrm>
          <a:off x="467544" y="1484784"/>
          <a:ext cx="7920880" cy="4968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0">
                  <a:extLst>
                    <a:ext uri="{9D8B030D-6E8A-4147-A177-3AD203B41FA5}">
                      <a16:colId xmlns:a16="http://schemas.microsoft.com/office/drawing/2014/main" val="2305919540"/>
                    </a:ext>
                  </a:extLst>
                </a:gridCol>
              </a:tblGrid>
              <a:tr h="496855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endParaRPr lang="en-US" altLang="zh-TW" sz="3200" kern="100" dirty="0">
                        <a:effectLst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933908854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2989E5AD-6A7F-5E4C-825A-01E922013C28}"/>
              </a:ext>
            </a:extLst>
          </p:cNvPr>
          <p:cNvSpPr/>
          <p:nvPr/>
        </p:nvSpPr>
        <p:spPr>
          <a:xfrm>
            <a:off x="2123728" y="3068960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800" b="1" dirty="0">
                <a:solidFill>
                  <a:srgbClr val="002060"/>
                </a:solidFill>
                <a:latin typeface="華康正顏楷體W5(P)" pitchFamily="66" charset="-120"/>
                <a:ea typeface="華康正顏楷體W5(P)" pitchFamily="66" charset="-120"/>
              </a:rPr>
              <a:t>本中心</a:t>
            </a:r>
            <a:r>
              <a:rPr lang="zh-TW" altLang="en-US" sz="4800" b="1" dirty="0">
                <a:solidFill>
                  <a:srgbClr val="002060"/>
                </a:solidFill>
                <a:latin typeface="華康正顏楷體W5(P)" pitchFamily="66" charset="-120"/>
                <a:ea typeface="華康正顏楷體W5(P)" pitchFamily="66" charset="-120"/>
              </a:rPr>
              <a:t>服務</a:t>
            </a:r>
            <a:r>
              <a:rPr lang="zh-TW" altLang="zh-TW" sz="4800" b="1" dirty="0">
                <a:solidFill>
                  <a:srgbClr val="002060"/>
                </a:solidFill>
                <a:latin typeface="華康正顏楷體W5(P)" pitchFamily="66" charset="-120"/>
                <a:ea typeface="華康正顏楷體W5(P)" pitchFamily="66" charset="-120"/>
              </a:rPr>
              <a:t>特色</a:t>
            </a:r>
            <a:endParaRPr lang="zh-TW" altLang="en-US" sz="4800" b="1" dirty="0">
              <a:solidFill>
                <a:srgbClr val="002060"/>
              </a:solidFill>
              <a:latin typeface="華康正顏楷體W5(P)" pitchFamily="66" charset="-120"/>
              <a:ea typeface="華康正顏楷體W5(P)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6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A7C291C-1204-FE48-999D-4CF8DCB2E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625" y="-94456"/>
            <a:ext cx="8207375" cy="1339850"/>
          </a:xfrm>
        </p:spPr>
        <p:txBody>
          <a:bodyPr/>
          <a:lstStyle/>
          <a:p>
            <a:pPr eaLnBrk="1" hangingPunct="1"/>
            <a:r>
              <a:rPr lang="zh-TW" altLang="en-US" sz="3200" b="1" dirty="0">
                <a:solidFill>
                  <a:schemeClr val="tx1"/>
                </a:solidFill>
                <a:latin typeface="華康正顏楷體W5(P)" pitchFamily="66" charset="-120"/>
                <a:ea typeface="華康正顏楷體W5(P)" pitchFamily="66" charset="-120"/>
              </a:rPr>
              <a:t>提供生活照顧與符合服務對象的需求及興趣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D1B49341-3134-B649-BBE1-5EAB9B207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1773238"/>
            <a:ext cx="184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 sz="2400">
              <a:solidFill>
                <a:srgbClr val="000000"/>
              </a:solidFill>
              <a:latin typeface="Verdana" panose="020B0604030504040204" pitchFamily="34" charset="0"/>
              <a:ea typeface="標楷體" panose="02010601000101010101" pitchFamily="2" charset="-120"/>
            </a:endParaRP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52AF405A-6E06-0B47-A7AF-2438DF458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737" y="6023293"/>
            <a:ext cx="2658603" cy="46166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rgbClr val="000000"/>
                </a:solidFill>
                <a:latin typeface="Verdana" panose="020B0604030504040204" pitchFamily="34" charset="0"/>
                <a:ea typeface="標楷體" panose="02010601000101010101" pitchFamily="2" charset="-120"/>
              </a:rPr>
              <a:t>美術活動</a:t>
            </a:r>
            <a:endParaRPr lang="zh-TW" altLang="en-US" sz="2400" dirty="0">
              <a:solidFill>
                <a:srgbClr val="000000"/>
              </a:solidFill>
              <a:latin typeface="Verdana" panose="020B0604030504040204" pitchFamily="34" charset="0"/>
              <a:ea typeface="標楷體" panose="02010601000101010101" pitchFamily="2" charset="-120"/>
            </a:endParaRPr>
          </a:p>
        </p:txBody>
      </p:sp>
      <p:sp>
        <p:nvSpPr>
          <p:cNvPr id="13318" name="Text Box 8">
            <a:extLst>
              <a:ext uri="{FF2B5EF4-FFF2-40B4-BE49-F238E27FC236}">
                <a16:creationId xmlns:a16="http://schemas.microsoft.com/office/drawing/2014/main" id="{5764D9EF-945A-8244-BCC5-1D2C19797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58" y="6059728"/>
            <a:ext cx="261349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>
                <a:solidFill>
                  <a:srgbClr val="000000"/>
                </a:solidFill>
                <a:latin typeface="Verdana" panose="020B0604030504040204" pitchFamily="34" charset="0"/>
                <a:ea typeface="標楷體" panose="02010601000101010101" pitchFamily="2" charset="-120"/>
              </a:rPr>
              <a:t>居家訓練</a:t>
            </a:r>
          </a:p>
        </p:txBody>
      </p:sp>
      <p:sp>
        <p:nvSpPr>
          <p:cNvPr id="13320" name="Text Box 13">
            <a:extLst>
              <a:ext uri="{FF2B5EF4-FFF2-40B4-BE49-F238E27FC236}">
                <a16:creationId xmlns:a16="http://schemas.microsoft.com/office/drawing/2014/main" id="{350AB895-4BB8-354D-93EC-B59988A13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95" y="1374935"/>
            <a:ext cx="274727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>
                <a:solidFill>
                  <a:srgbClr val="000000"/>
                </a:solidFill>
                <a:latin typeface="Verdana" panose="020B0604030504040204" pitchFamily="34" charset="0"/>
                <a:ea typeface="標楷體" panose="02010601000101010101" pitchFamily="2" charset="-120"/>
              </a:rPr>
              <a:t>樂天樂團</a:t>
            </a:r>
          </a:p>
        </p:txBody>
      </p:sp>
      <p:sp>
        <p:nvSpPr>
          <p:cNvPr id="13321" name="Text Box 14">
            <a:extLst>
              <a:ext uri="{FF2B5EF4-FFF2-40B4-BE49-F238E27FC236}">
                <a16:creationId xmlns:a16="http://schemas.microsoft.com/office/drawing/2014/main" id="{682101A0-70FA-2E45-9418-9D82FBA96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138" y="1344014"/>
            <a:ext cx="2737058" cy="46166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>
                <a:solidFill>
                  <a:srgbClr val="000000"/>
                </a:solidFill>
                <a:latin typeface="Verdana" panose="020B0604030504040204" pitchFamily="34" charset="0"/>
                <a:ea typeface="標楷體" panose="02010601000101010101" pitchFamily="2" charset="-120"/>
              </a:rPr>
              <a:t>公園健身散步活動</a:t>
            </a:r>
          </a:p>
        </p:txBody>
      </p:sp>
      <p:sp>
        <p:nvSpPr>
          <p:cNvPr id="13322" name="Text Box 15">
            <a:extLst>
              <a:ext uri="{FF2B5EF4-FFF2-40B4-BE49-F238E27FC236}">
                <a16:creationId xmlns:a16="http://schemas.microsoft.com/office/drawing/2014/main" id="{76688F09-2662-0C49-9A07-2AC7DAC06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0521" y="1359385"/>
            <a:ext cx="2611819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>
                <a:solidFill>
                  <a:srgbClr val="000000"/>
                </a:solidFill>
                <a:latin typeface="Verdana" panose="020B0604030504040204" pitchFamily="34" charset="0"/>
                <a:ea typeface="標楷體" panose="02010601000101010101" pitchFamily="2" charset="-120"/>
              </a:rPr>
              <a:t>烹飪活動</a:t>
            </a:r>
          </a:p>
        </p:txBody>
      </p:sp>
      <p:sp>
        <p:nvSpPr>
          <p:cNvPr id="13323" name="Text Box 16">
            <a:extLst>
              <a:ext uri="{FF2B5EF4-FFF2-40B4-BE49-F238E27FC236}">
                <a16:creationId xmlns:a16="http://schemas.microsoft.com/office/drawing/2014/main" id="{8D481AF7-3B9C-D840-BDB8-9A3A15748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0706" y="6086794"/>
            <a:ext cx="272149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>
                <a:solidFill>
                  <a:srgbClr val="000000"/>
                </a:solidFill>
                <a:latin typeface="Verdana" panose="020B0604030504040204" pitchFamily="34" charset="0"/>
                <a:ea typeface="標楷體" panose="02010601000101010101" pitchFamily="2" charset="-120"/>
              </a:rPr>
              <a:t>慶生會</a:t>
            </a:r>
          </a:p>
        </p:txBody>
      </p:sp>
      <p:pic>
        <p:nvPicPr>
          <p:cNvPr id="13326" name="Picture 6" descr="DSC00663">
            <a:extLst>
              <a:ext uri="{FF2B5EF4-FFF2-40B4-BE49-F238E27FC236}">
                <a16:creationId xmlns:a16="http://schemas.microsoft.com/office/drawing/2014/main" id="{EF706367-9886-0B42-BB9C-ADE75269B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1"/>
          <a:stretch>
            <a:fillRect/>
          </a:stretch>
        </p:blipFill>
        <p:spPr bwMode="auto">
          <a:xfrm>
            <a:off x="3258591" y="1832135"/>
            <a:ext cx="277360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4" descr="SDC18747">
            <a:extLst>
              <a:ext uri="{FF2B5EF4-FFF2-40B4-BE49-F238E27FC236}">
                <a16:creationId xmlns:a16="http://schemas.microsoft.com/office/drawing/2014/main" id="{18CD69DE-3842-E24D-9A8F-4B65C9D27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" r="10088" b="6013"/>
          <a:stretch>
            <a:fillRect/>
          </a:stretch>
        </p:blipFill>
        <p:spPr bwMode="auto">
          <a:xfrm>
            <a:off x="343612" y="4064556"/>
            <a:ext cx="2622836" cy="202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內容版面配置區 2"/>
          <p:cNvPicPr>
            <a:picLocks noGrp="1" noChangeAspect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89" y="4074795"/>
            <a:ext cx="2676251" cy="200628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5" y="1845690"/>
            <a:ext cx="2747270" cy="206045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37" y="1845690"/>
            <a:ext cx="2658603" cy="201830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05" y="4074795"/>
            <a:ext cx="2722440" cy="204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3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TDESIGNA</Template>
  <TotalTime>18702</TotalTime>
  <Words>644</Words>
  <Application>Microsoft Office PowerPoint</Application>
  <PresentationFormat>如螢幕大小 (4:3)</PresentationFormat>
  <Paragraphs>138</Paragraphs>
  <Slides>16</Slides>
  <Notes>7</Notes>
  <HiddenSlides>0</HiddenSlides>
  <MMClips>0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4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34" baseType="lpstr">
      <vt:lpstr>華康中圓體</vt:lpstr>
      <vt:lpstr>華康正顏楷體W5(P)</vt:lpstr>
      <vt:lpstr>微軟正黑體</vt:lpstr>
      <vt:lpstr>新細明體</vt:lpstr>
      <vt:lpstr>標楷體</vt:lpstr>
      <vt:lpstr>Arial</vt:lpstr>
      <vt:lpstr>Calibri</vt:lpstr>
      <vt:lpstr>Franklin Gothic Book</vt:lpstr>
      <vt:lpstr>Franklin Gothic Medium</vt:lpstr>
      <vt:lpstr>Times New Roman</vt:lpstr>
      <vt:lpstr>Verdana</vt:lpstr>
      <vt:lpstr>Wingdings</vt:lpstr>
      <vt:lpstr>Wingdings 2</vt:lpstr>
      <vt:lpstr>2_自訂設計</vt:lpstr>
      <vt:lpstr>自訂設計</vt:lpstr>
      <vt:lpstr>1_自訂設計</vt:lpstr>
      <vt:lpstr>旅程</vt:lpstr>
      <vt:lpstr>Microsoft Excel 圖表</vt:lpstr>
      <vt:lpstr>PowerPoint 簡報</vt:lpstr>
      <vt:lpstr>PowerPoint 簡報</vt:lpstr>
      <vt:lpstr>成　立　史</vt:lpstr>
      <vt:lpstr>中  心  服 務 目 標</vt:lpstr>
      <vt:lpstr>PowerPoint 簡報</vt:lpstr>
      <vt:lpstr>中心服務對象介紹-等級</vt:lpstr>
      <vt:lpstr>中心服務對象介紹-年齡分析</vt:lpstr>
      <vt:lpstr>PowerPoint 簡報</vt:lpstr>
      <vt:lpstr>提供生活照顧與符合服務對象的需求及興趣</vt:lpstr>
      <vt:lpstr>PowerPoint 簡報</vt:lpstr>
      <vt:lpstr>促進服務對象與社區互動及融合參與</vt:lpstr>
      <vt:lpstr>協助資源連結，減輕家庭長期照顧壓力</vt:lpstr>
      <vt:lpstr>依需求提供相關協助並結合資源</vt:lpstr>
      <vt:lpstr>PowerPoint 簡報</vt:lpstr>
      <vt:lpstr>PowerPoint 簡報</vt:lpstr>
      <vt:lpstr>PowerPoint 簡報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1374</cp:revision>
  <cp:lastPrinted>2015-11-02T02:39:24Z</cp:lastPrinted>
  <dcterms:created xsi:type="dcterms:W3CDTF">2010-11-26T05:06:07Z</dcterms:created>
  <dcterms:modified xsi:type="dcterms:W3CDTF">2022-07-20T08:11:01Z</dcterms:modified>
</cp:coreProperties>
</file>